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Century Gothic Paneuropean Bold" charset="1" panose="020B0702020202020204"/>
      <p:regular r:id="rId47"/>
    </p:embeddedFont>
    <p:embeddedFont>
      <p:font typeface="Century Gothic Paneuropean" charset="1" panose="020B0502020202020204"/>
      <p:regular r:id="rId48"/>
    </p:embeddedFont>
    <p:embeddedFont>
      <p:font typeface="Gotham" charset="1" panose="00000000000000000000"/>
      <p:regular r:id="rId49"/>
    </p:embeddedFont>
    <p:embeddedFont>
      <p:font typeface="Gotham Bold" charset="1" panose="00000000000000000000"/>
      <p:regular r:id="rId50"/>
    </p:embeddedFont>
    <p:embeddedFont>
      <p:font typeface="Open Sans Bold" charset="1" panose="020B0806030504020204"/>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8.png" Type="http://schemas.openxmlformats.org/officeDocument/2006/relationships/image"/><Relationship Id="rId8" Target="../media/image2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4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1.svg" Type="http://schemas.openxmlformats.org/officeDocument/2006/relationships/image"/><Relationship Id="rId2" Target="../media/image57.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6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4.png" Type="http://schemas.openxmlformats.org/officeDocument/2006/relationships/image"/><Relationship Id="rId5" Target="../media/image65.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1028700" y="86315"/>
            <a:ext cx="9283100" cy="4343793"/>
            <a:chOff x="0" y="0"/>
            <a:chExt cx="14142367" cy="6617565"/>
          </a:xfrm>
        </p:grpSpPr>
        <p:sp>
          <p:nvSpPr>
            <p:cNvPr name="Freeform 4" id="4"/>
            <p:cNvSpPr/>
            <p:nvPr/>
          </p:nvSpPr>
          <p:spPr>
            <a:xfrm flipH="false" flipV="false" rot="0">
              <a:off x="0" y="0"/>
              <a:ext cx="14142368" cy="6617565"/>
            </a:xfrm>
            <a:custGeom>
              <a:avLst/>
              <a:gdLst/>
              <a:ahLst/>
              <a:cxnLst/>
              <a:rect r="r" b="b" t="t" l="l"/>
              <a:pathLst>
                <a:path h="6617565" w="14142368">
                  <a:moveTo>
                    <a:pt x="0" y="0"/>
                  </a:moveTo>
                  <a:lnTo>
                    <a:pt x="14142368" y="0"/>
                  </a:lnTo>
                  <a:lnTo>
                    <a:pt x="14142368" y="6617565"/>
                  </a:lnTo>
                  <a:lnTo>
                    <a:pt x="0" y="6617565"/>
                  </a:lnTo>
                  <a:close/>
                </a:path>
              </a:pathLst>
            </a:custGeom>
            <a:solidFill>
              <a:srgbClr val="000000">
                <a:alpha val="0"/>
              </a:srgbClr>
            </a:solidFill>
          </p:spPr>
        </p:sp>
        <p:sp>
          <p:nvSpPr>
            <p:cNvPr name="TextBox 5" id="5"/>
            <p:cNvSpPr txBox="true"/>
            <p:nvPr/>
          </p:nvSpPr>
          <p:spPr>
            <a:xfrm>
              <a:off x="0" y="0"/>
              <a:ext cx="14142367" cy="6617565"/>
            </a:xfrm>
            <a:prstGeom prst="rect">
              <a:avLst/>
            </a:prstGeom>
          </p:spPr>
          <p:txBody>
            <a:bodyPr anchor="ctr" rtlCol="false" tIns="0" lIns="0" bIns="0" rIns="0"/>
            <a:lstStyle/>
            <a:p>
              <a:pPr algn="ctr">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Αρχιτεκτονικές 5G, Τεχνολογίες, </a:t>
              </a:r>
            </a:p>
            <a:p>
              <a:pPr algn="ctr">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Εφαρμογές και Βασικοί  Δείκτες Απόδοσης</a:t>
              </a:r>
            </a:p>
            <a:p>
              <a:pPr algn="l">
                <a:lnSpc>
                  <a:spcPts val="5759"/>
                </a:lnSpc>
              </a:pPr>
              <a:r>
                <a:rPr lang="en-US" b="true" sz="4800">
                  <a:solidFill>
                    <a:srgbClr val="FFFFFF"/>
                  </a:solidFill>
                  <a:latin typeface="Century Gothic Paneuropean Bold"/>
                  <a:ea typeface="Century Gothic Paneuropean Bold"/>
                  <a:cs typeface="Century Gothic Paneuropean Bold"/>
                  <a:sym typeface="Century Gothic Paneuropean Bold"/>
                </a:rPr>
                <a:t>                                                 </a:t>
              </a:r>
            </a:p>
          </p:txBody>
        </p:sp>
      </p:grpSp>
      <p:sp>
        <p:nvSpPr>
          <p:cNvPr name="Freeform 6" id="6"/>
          <p:cNvSpPr/>
          <p:nvPr/>
        </p:nvSpPr>
        <p:spPr>
          <a:xfrm flipH="false" flipV="false" rot="0">
            <a:off x="3493371" y="4430108"/>
            <a:ext cx="11301259" cy="1426784"/>
          </a:xfrm>
          <a:custGeom>
            <a:avLst/>
            <a:gdLst/>
            <a:ahLst/>
            <a:cxnLst/>
            <a:rect r="r" b="b" t="t" l="l"/>
            <a:pathLst>
              <a:path h="1426784" w="11301259">
                <a:moveTo>
                  <a:pt x="0" y="0"/>
                </a:moveTo>
                <a:lnTo>
                  <a:pt x="11301258" y="0"/>
                </a:lnTo>
                <a:lnTo>
                  <a:pt x="11301258" y="1426784"/>
                </a:lnTo>
                <a:lnTo>
                  <a:pt x="0" y="1426784"/>
                </a:lnTo>
                <a:lnTo>
                  <a:pt x="0" y="0"/>
                </a:lnTo>
                <a:close/>
              </a:path>
            </a:pathLst>
          </a:custGeom>
          <a:blipFill>
            <a:blip r:embed="rId3"/>
            <a:stretch>
              <a:fillRect l="0" t="0" r="0" b="0"/>
            </a:stretch>
          </a:blipFill>
        </p:spPr>
      </p:sp>
      <p:grpSp>
        <p:nvGrpSpPr>
          <p:cNvPr name="Group 7" id="7"/>
          <p:cNvGrpSpPr/>
          <p:nvPr/>
        </p:nvGrpSpPr>
        <p:grpSpPr>
          <a:xfrm rot="0">
            <a:off x="421857" y="6261032"/>
            <a:ext cx="13414917" cy="969497"/>
            <a:chOff x="0" y="0"/>
            <a:chExt cx="17886556" cy="1292662"/>
          </a:xfrm>
        </p:grpSpPr>
        <p:sp>
          <p:nvSpPr>
            <p:cNvPr name="Freeform 8" id="8"/>
            <p:cNvSpPr/>
            <p:nvPr/>
          </p:nvSpPr>
          <p:spPr>
            <a:xfrm flipH="false" flipV="false" rot="0">
              <a:off x="0" y="0"/>
              <a:ext cx="17886556" cy="1292662"/>
            </a:xfrm>
            <a:custGeom>
              <a:avLst/>
              <a:gdLst/>
              <a:ahLst/>
              <a:cxnLst/>
              <a:rect r="r" b="b" t="t" l="l"/>
              <a:pathLst>
                <a:path h="1292662" w="17886556">
                  <a:moveTo>
                    <a:pt x="0" y="0"/>
                  </a:moveTo>
                  <a:lnTo>
                    <a:pt x="17886556" y="0"/>
                  </a:lnTo>
                  <a:lnTo>
                    <a:pt x="17886556" y="1292662"/>
                  </a:lnTo>
                  <a:lnTo>
                    <a:pt x="0" y="1292662"/>
                  </a:lnTo>
                  <a:close/>
                </a:path>
              </a:pathLst>
            </a:custGeom>
            <a:solidFill>
              <a:srgbClr val="000000">
                <a:alpha val="0"/>
              </a:srgbClr>
            </a:solidFill>
          </p:spPr>
        </p:sp>
        <p:sp>
          <p:nvSpPr>
            <p:cNvPr name="TextBox 9" id="9"/>
            <p:cNvSpPr txBox="true"/>
            <p:nvPr/>
          </p:nvSpPr>
          <p:spPr>
            <a:xfrm>
              <a:off x="0" y="0"/>
              <a:ext cx="17886556" cy="1292662"/>
            </a:xfrm>
            <a:prstGeom prst="rect">
              <a:avLst/>
            </a:prstGeom>
          </p:spPr>
          <p:txBody>
            <a:bodyPr anchor="t" rtlCol="false" tIns="0" lIns="0" bIns="0" rIns="0"/>
            <a:lstStyle/>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Διδάσκων</a:t>
              </a:r>
              <a:r>
                <a:rPr lang="en-US" sz="2700">
                  <a:solidFill>
                    <a:srgbClr val="FFFFFF"/>
                  </a:solidFill>
                  <a:latin typeface="Century Gothic Paneuropean"/>
                  <a:ea typeface="Century Gothic Paneuropean"/>
                  <a:cs typeface="Century Gothic Paneuropean"/>
                  <a:sym typeface="Century Gothic Paneuropean"/>
                </a:rPr>
                <a:t>: Χρήστος Βερυκούκης</a:t>
              </a:r>
            </a:p>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Επιβλέπων</a:t>
              </a:r>
              <a:r>
                <a:rPr lang="en-US" sz="2700">
                  <a:solidFill>
                    <a:srgbClr val="FFFFFF"/>
                  </a:solidFill>
                  <a:latin typeface="Century Gothic Paneuropean"/>
                  <a:ea typeface="Century Gothic Paneuropean"/>
                  <a:cs typeface="Century Gothic Paneuropean"/>
                  <a:sym typeface="Century Gothic Paneuropean"/>
                </a:rPr>
                <a:t>: Παναγιώτης Μαράντης</a:t>
              </a:r>
            </a:p>
          </p:txBody>
        </p:sp>
      </p:grpSp>
      <p:grpSp>
        <p:nvGrpSpPr>
          <p:cNvPr name="Group 10" id="10"/>
          <p:cNvGrpSpPr/>
          <p:nvPr/>
        </p:nvGrpSpPr>
        <p:grpSpPr>
          <a:xfrm rot="0">
            <a:off x="421857" y="7954429"/>
            <a:ext cx="13414917" cy="1384995"/>
            <a:chOff x="0" y="0"/>
            <a:chExt cx="17886556" cy="1846660"/>
          </a:xfrm>
        </p:grpSpPr>
        <p:sp>
          <p:nvSpPr>
            <p:cNvPr name="Freeform 11" id="11"/>
            <p:cNvSpPr/>
            <p:nvPr/>
          </p:nvSpPr>
          <p:spPr>
            <a:xfrm flipH="false" flipV="false" rot="0">
              <a:off x="0" y="0"/>
              <a:ext cx="17886556" cy="1846660"/>
            </a:xfrm>
            <a:custGeom>
              <a:avLst/>
              <a:gdLst/>
              <a:ahLst/>
              <a:cxnLst/>
              <a:rect r="r" b="b" t="t" l="l"/>
              <a:pathLst>
                <a:path h="1846660" w="17886556">
                  <a:moveTo>
                    <a:pt x="0" y="0"/>
                  </a:moveTo>
                  <a:lnTo>
                    <a:pt x="17886556" y="0"/>
                  </a:lnTo>
                  <a:lnTo>
                    <a:pt x="17886556" y="1846660"/>
                  </a:lnTo>
                  <a:lnTo>
                    <a:pt x="0" y="1846660"/>
                  </a:lnTo>
                  <a:close/>
                </a:path>
              </a:pathLst>
            </a:custGeom>
            <a:solidFill>
              <a:srgbClr val="000000">
                <a:alpha val="0"/>
              </a:srgbClr>
            </a:solidFill>
          </p:spPr>
        </p:sp>
        <p:sp>
          <p:nvSpPr>
            <p:cNvPr name="TextBox 12" id="12"/>
            <p:cNvSpPr txBox="true"/>
            <p:nvPr/>
          </p:nvSpPr>
          <p:spPr>
            <a:xfrm>
              <a:off x="0" y="0"/>
              <a:ext cx="17886556" cy="1846660"/>
            </a:xfrm>
            <a:prstGeom prst="rect">
              <a:avLst/>
            </a:prstGeom>
          </p:spPr>
          <p:txBody>
            <a:bodyPr anchor="t" rtlCol="false" tIns="0" lIns="0" bIns="0" rIns="0"/>
            <a:lstStyle/>
            <a:p>
              <a:pPr algn="l">
                <a:lnSpc>
                  <a:spcPts val="3240"/>
                </a:lnSpc>
              </a:pPr>
              <a:r>
                <a:rPr lang="en-US" sz="2700" b="true">
                  <a:solidFill>
                    <a:srgbClr val="FFFFFF"/>
                  </a:solidFill>
                  <a:latin typeface="Century Gothic Paneuropean Bold"/>
                  <a:ea typeface="Century Gothic Paneuropean Bold"/>
                  <a:cs typeface="Century Gothic Paneuropean Bold"/>
                  <a:sym typeface="Century Gothic Paneuropean Bold"/>
                </a:rPr>
                <a:t>Φοιτητές:</a:t>
              </a:r>
            </a:p>
            <a:p>
              <a:pPr algn="l">
                <a:lnSpc>
                  <a:spcPts val="3240"/>
                </a:lnSpc>
              </a:pPr>
              <a:r>
                <a:rPr lang="en-US" sz="2700">
                  <a:solidFill>
                    <a:srgbClr val="FFFFFF"/>
                  </a:solidFill>
                  <a:latin typeface="Century Gothic Paneuropean"/>
                  <a:ea typeface="Century Gothic Paneuropean"/>
                  <a:cs typeface="Century Gothic Paneuropean"/>
                  <a:sym typeface="Century Gothic Paneuropean"/>
                </a:rPr>
                <a:t>Χρυσαυγή Πατέλη | 1084513 | up1084513@ac.upatras.gr</a:t>
              </a:r>
            </a:p>
            <a:p>
              <a:pPr algn="l">
                <a:lnSpc>
                  <a:spcPts val="3240"/>
                </a:lnSpc>
              </a:pPr>
              <a:r>
                <a:rPr lang="en-US" sz="2700">
                  <a:solidFill>
                    <a:srgbClr val="FFFFFF"/>
                  </a:solidFill>
                  <a:latin typeface="Century Gothic Paneuropean"/>
                  <a:ea typeface="Century Gothic Paneuropean"/>
                  <a:cs typeface="Century Gothic Paneuropean"/>
                  <a:sym typeface="Century Gothic Paneuropean"/>
                </a:rPr>
                <a:t>Μηλτιάδης Μαντές| 1084661 | up1084661@ac.upatras.gr </a:t>
              </a:r>
            </a:p>
          </p:txBody>
        </p:sp>
      </p:grpSp>
      <p:sp>
        <p:nvSpPr>
          <p:cNvPr name="Freeform 13" id="13" descr="Εικόνα που περιέχει γραμματοσειρά, κείμενο, γραφιστική, γραφικά  Το περιεχόμενο που δημιουργείται από τεχνολογία AI ενδέχεται να είναι εσφαλμένο."/>
          <p:cNvSpPr/>
          <p:nvPr/>
        </p:nvSpPr>
        <p:spPr>
          <a:xfrm flipH="false" flipV="false" rot="0">
            <a:off x="11723116" y="725635"/>
            <a:ext cx="5746229" cy="2058740"/>
          </a:xfrm>
          <a:custGeom>
            <a:avLst/>
            <a:gdLst/>
            <a:ahLst/>
            <a:cxnLst/>
            <a:rect r="r" b="b" t="t" l="l"/>
            <a:pathLst>
              <a:path h="2058740" w="5746229">
                <a:moveTo>
                  <a:pt x="0" y="0"/>
                </a:moveTo>
                <a:lnTo>
                  <a:pt x="5746228" y="0"/>
                </a:lnTo>
                <a:lnTo>
                  <a:pt x="5746228" y="2058739"/>
                </a:lnTo>
                <a:lnTo>
                  <a:pt x="0" y="2058739"/>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22781"/>
            <a:ext cx="16462304" cy="9177735"/>
          </a:xfrm>
          <a:custGeom>
            <a:avLst/>
            <a:gdLst/>
            <a:ahLst/>
            <a:cxnLst/>
            <a:rect r="r" b="b" t="t" l="l"/>
            <a:pathLst>
              <a:path h="9177735" w="16462304">
                <a:moveTo>
                  <a:pt x="0" y="0"/>
                </a:moveTo>
                <a:lnTo>
                  <a:pt x="16462304" y="0"/>
                </a:lnTo>
                <a:lnTo>
                  <a:pt x="16462304" y="9177734"/>
                </a:lnTo>
                <a:lnTo>
                  <a:pt x="0" y="9177734"/>
                </a:lnTo>
                <a:lnTo>
                  <a:pt x="0" y="0"/>
                </a:lnTo>
                <a:close/>
              </a:path>
            </a:pathLst>
          </a:custGeom>
          <a:blipFill>
            <a:blip r:embed="rId2"/>
            <a:stretch>
              <a:fillRect l="0" t="0" r="0" b="0"/>
            </a:stretch>
          </a:blipFill>
        </p:spPr>
      </p:sp>
    </p:spTree>
  </p:cSld>
  <p:clrMapOvr>
    <a:masterClrMapping/>
  </p:clrMapOvr>
  <p:transition spd="fast">
    <p:wipe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391521" y="593346"/>
            <a:ext cx="17504958" cy="8664954"/>
          </a:xfrm>
          <a:custGeom>
            <a:avLst/>
            <a:gdLst/>
            <a:ahLst/>
            <a:cxnLst/>
            <a:rect r="r" b="b" t="t" l="l"/>
            <a:pathLst>
              <a:path h="8664954" w="17504958">
                <a:moveTo>
                  <a:pt x="0" y="0"/>
                </a:moveTo>
                <a:lnTo>
                  <a:pt x="17504958" y="0"/>
                </a:lnTo>
                <a:lnTo>
                  <a:pt x="17504958" y="8664954"/>
                </a:lnTo>
                <a:lnTo>
                  <a:pt x="0" y="8664954"/>
                </a:lnTo>
                <a:lnTo>
                  <a:pt x="0" y="0"/>
                </a:lnTo>
                <a:close/>
              </a:path>
            </a:pathLst>
          </a:custGeom>
          <a:blipFill>
            <a:blip r:embed="rId2"/>
            <a:stretch>
              <a:fillRect l="0" t="0" r="0" b="0"/>
            </a:stretch>
          </a:blipFill>
        </p:spPr>
      </p:sp>
    </p:spTree>
  </p:cSld>
  <p:clrMapOvr>
    <a:masterClrMapping/>
  </p:clrMapOvr>
  <p:transition spd="fast">
    <p:wipe dir="u"/>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grpSp>
        <p:nvGrpSpPr>
          <p:cNvPr name="Group 2" id="2"/>
          <p:cNvGrpSpPr/>
          <p:nvPr/>
        </p:nvGrpSpPr>
        <p:grpSpPr>
          <a:xfrm rot="0">
            <a:off x="8562975" y="554151"/>
            <a:ext cx="9725025" cy="9178698"/>
            <a:chOff x="0" y="0"/>
            <a:chExt cx="3289700" cy="3104893"/>
          </a:xfrm>
        </p:grpSpPr>
        <p:sp>
          <p:nvSpPr>
            <p:cNvPr name="Freeform 3" id="3"/>
            <p:cNvSpPr/>
            <p:nvPr/>
          </p:nvSpPr>
          <p:spPr>
            <a:xfrm flipH="false" flipV="false" rot="0">
              <a:off x="0" y="0"/>
              <a:ext cx="3289700" cy="3104893"/>
            </a:xfrm>
            <a:custGeom>
              <a:avLst/>
              <a:gdLst/>
              <a:ahLst/>
              <a:cxnLst/>
              <a:rect r="r" b="b" t="t" l="l"/>
              <a:pathLst>
                <a:path h="3104893" w="3289700">
                  <a:moveTo>
                    <a:pt x="0" y="0"/>
                  </a:moveTo>
                  <a:lnTo>
                    <a:pt x="3289700" y="0"/>
                  </a:lnTo>
                  <a:lnTo>
                    <a:pt x="3289700" y="3104893"/>
                  </a:lnTo>
                  <a:lnTo>
                    <a:pt x="0" y="3104893"/>
                  </a:lnTo>
                  <a:close/>
                </a:path>
              </a:pathLst>
            </a:custGeom>
            <a:solidFill>
              <a:srgbClr val="E1CBE5"/>
            </a:solidFill>
          </p:spPr>
        </p:sp>
      </p:grpSp>
      <p:sp>
        <p:nvSpPr>
          <p:cNvPr name="Freeform 4" id="4"/>
          <p:cNvSpPr/>
          <p:nvPr/>
        </p:nvSpPr>
        <p:spPr>
          <a:xfrm flipH="false" flipV="false" rot="0">
            <a:off x="313481" y="2109472"/>
            <a:ext cx="7958108" cy="6068057"/>
          </a:xfrm>
          <a:custGeom>
            <a:avLst/>
            <a:gdLst/>
            <a:ahLst/>
            <a:cxnLst/>
            <a:rect r="r" b="b" t="t" l="l"/>
            <a:pathLst>
              <a:path h="6068057" w="7958108">
                <a:moveTo>
                  <a:pt x="0" y="0"/>
                </a:moveTo>
                <a:lnTo>
                  <a:pt x="7958107" y="0"/>
                </a:lnTo>
                <a:lnTo>
                  <a:pt x="7958107" y="6068056"/>
                </a:lnTo>
                <a:lnTo>
                  <a:pt x="0" y="6068056"/>
                </a:lnTo>
                <a:lnTo>
                  <a:pt x="0" y="0"/>
                </a:lnTo>
                <a:close/>
              </a:path>
            </a:pathLst>
          </a:custGeom>
          <a:blipFill>
            <a:blip r:embed="rId2"/>
            <a:stretch>
              <a:fillRect l="0" t="0" r="0" b="0"/>
            </a:stretch>
          </a:blipFill>
        </p:spPr>
      </p:sp>
      <p:sp>
        <p:nvSpPr>
          <p:cNvPr name="TextBox 5" id="5"/>
          <p:cNvSpPr txBox="true"/>
          <p:nvPr/>
        </p:nvSpPr>
        <p:spPr>
          <a:xfrm rot="0">
            <a:off x="8676218" y="3122652"/>
            <a:ext cx="9230391" cy="5562600"/>
          </a:xfrm>
          <a:prstGeom prst="rect">
            <a:avLst/>
          </a:prstGeom>
        </p:spPr>
        <p:txBody>
          <a:bodyPr anchor="t" rtlCol="false" tIns="0" lIns="0" bIns="0" rIns="0">
            <a:spAutoFit/>
          </a:bodyPr>
          <a:lstStyle/>
          <a:p>
            <a:pPr algn="just" marL="539749" indent="-269875" lvl="1">
              <a:lnSpc>
                <a:spcPts val="2999"/>
              </a:lnSpc>
              <a:buFont typeface="Arial"/>
              <a:buChar char="•"/>
            </a:pPr>
            <a:r>
              <a:rPr lang="en-US" sz="2499" u="none">
                <a:solidFill>
                  <a:srgbClr val="000000"/>
                </a:solidFill>
                <a:latin typeface="Century Gothic Paneuropean"/>
                <a:ea typeface="Century Gothic Paneuropean"/>
                <a:cs typeface="Century Gothic Paneuropean"/>
                <a:sym typeface="Century Gothic Paneuropean"/>
              </a:rPr>
              <a:t>Το </a:t>
            </a:r>
            <a:r>
              <a:rPr lang="en-US" b="true" sz="2499" u="none">
                <a:solidFill>
                  <a:srgbClr val="000000"/>
                </a:solidFill>
                <a:latin typeface="Century Gothic Paneuropean Bold"/>
                <a:ea typeface="Century Gothic Paneuropean Bold"/>
                <a:cs typeface="Century Gothic Paneuropean Bold"/>
                <a:sym typeface="Century Gothic Paneuropean Bold"/>
              </a:rPr>
              <a:t>DL_bitrate </a:t>
            </a:r>
            <a:r>
              <a:rPr lang="en-US" sz="2499" u="none">
                <a:solidFill>
                  <a:srgbClr val="000000"/>
                </a:solidFill>
                <a:latin typeface="Century Gothic Paneuropean"/>
                <a:ea typeface="Century Gothic Paneuropean"/>
                <a:cs typeface="Century Gothic Paneuropean"/>
                <a:sym typeface="Century Gothic Paneuropean"/>
              </a:rPr>
              <a:t>έχει ισχυρή θετική συσχέτιση με το </a:t>
            </a:r>
            <a:r>
              <a:rPr lang="en-US" b="true" sz="2499" u="none">
                <a:solidFill>
                  <a:srgbClr val="000000"/>
                </a:solidFill>
                <a:latin typeface="Century Gothic Paneuropean Bold"/>
                <a:ea typeface="Century Gothic Paneuropean Bold"/>
                <a:cs typeface="Century Gothic Paneuropean Bold"/>
                <a:sym typeface="Century Gothic Paneuropean Bold"/>
              </a:rPr>
              <a:t>UL_bitrate </a:t>
            </a:r>
            <a:r>
              <a:rPr lang="en-US" sz="2499" u="none">
                <a:solidFill>
                  <a:srgbClr val="000000"/>
                </a:solidFill>
                <a:latin typeface="Century Gothic Paneuropean"/>
                <a:ea typeface="Century Gothic Paneuropean"/>
                <a:cs typeface="Century Gothic Paneuropean"/>
                <a:sym typeface="Century Gothic Paneuropean"/>
              </a:rPr>
              <a:t>(0.90), καθώς οι συνθήκες που ευνοούν το downlink επηρεάζουν αντίστοιχα και το uplink.</a:t>
            </a:r>
          </a:p>
          <a:p>
            <a:pPr algn="just">
              <a:lnSpc>
                <a:spcPts val="2999"/>
              </a:lnSpc>
            </a:pPr>
          </a:p>
          <a:p>
            <a:pPr algn="just" marL="539749" indent="-269875" lvl="1">
              <a:lnSpc>
                <a:spcPts val="2999"/>
              </a:lnSpc>
              <a:buFont typeface="Arial"/>
              <a:buChar char="•"/>
            </a:pPr>
            <a:r>
              <a:rPr lang="en-US" sz="2499" u="none">
                <a:solidFill>
                  <a:srgbClr val="000000"/>
                </a:solidFill>
                <a:latin typeface="Century Gothic Paneuropean"/>
                <a:ea typeface="Century Gothic Paneuropean"/>
                <a:cs typeface="Century Gothic Paneuropean"/>
                <a:sym typeface="Century Gothic Paneuropean"/>
              </a:rPr>
              <a:t>Το </a:t>
            </a:r>
            <a:r>
              <a:rPr lang="en-US" b="true" sz="2499" u="none">
                <a:solidFill>
                  <a:srgbClr val="000000"/>
                </a:solidFill>
                <a:latin typeface="Century Gothic Paneuropean Bold"/>
                <a:ea typeface="Century Gothic Paneuropean Bold"/>
                <a:cs typeface="Century Gothic Paneuropean Bold"/>
                <a:sym typeface="Century Gothic Paneuropean Bold"/>
              </a:rPr>
              <a:t>CQI </a:t>
            </a:r>
            <a:r>
              <a:rPr lang="en-US" sz="2499" u="none">
                <a:solidFill>
                  <a:srgbClr val="000000"/>
                </a:solidFill>
                <a:latin typeface="Century Gothic Paneuropean"/>
                <a:ea typeface="Century Gothic Paneuropean"/>
                <a:cs typeface="Century Gothic Paneuropean"/>
                <a:sym typeface="Century Gothic Paneuropean"/>
              </a:rPr>
              <a:t>και το </a:t>
            </a:r>
            <a:r>
              <a:rPr lang="en-US" b="true" sz="2499" u="none">
                <a:solidFill>
                  <a:srgbClr val="000000"/>
                </a:solidFill>
                <a:latin typeface="Century Gothic Paneuropean Bold"/>
                <a:ea typeface="Century Gothic Paneuropean Bold"/>
                <a:cs typeface="Century Gothic Paneuropean Bold"/>
                <a:sym typeface="Century Gothic Paneuropean Bold"/>
              </a:rPr>
              <a:t>SNR</a:t>
            </a:r>
            <a:r>
              <a:rPr lang="en-US" sz="2499" u="none">
                <a:solidFill>
                  <a:srgbClr val="000000"/>
                </a:solidFill>
                <a:latin typeface="Century Gothic Paneuropean"/>
                <a:ea typeface="Century Gothic Paneuropean"/>
                <a:cs typeface="Century Gothic Paneuropean"/>
                <a:sym typeface="Century Gothic Paneuropean"/>
              </a:rPr>
              <a:t>, που σχετίζονται με την ποιότητα του καναλιού, παρουσιάζουν επίσης θετική συσχέτιση με το DL_bitrate (~0.38 και ~0.27 αντίστοιχα).</a:t>
            </a:r>
          </a:p>
          <a:p>
            <a:pPr algn="just">
              <a:lnSpc>
                <a:spcPts val="2999"/>
              </a:lnSpc>
            </a:pPr>
          </a:p>
          <a:p>
            <a:pPr algn="just" marL="539749" indent="-269875" lvl="1">
              <a:lnSpc>
                <a:spcPts val="2999"/>
              </a:lnSpc>
              <a:buFont typeface="Arial"/>
              <a:buChar char="•"/>
            </a:pPr>
            <a:r>
              <a:rPr lang="en-US" sz="2499" u="none">
                <a:solidFill>
                  <a:srgbClr val="000000"/>
                </a:solidFill>
                <a:latin typeface="Century Gothic Paneuropean"/>
                <a:ea typeface="Century Gothic Paneuropean"/>
                <a:cs typeface="Century Gothic Paneuropean"/>
                <a:sym typeface="Century Gothic Paneuropean"/>
              </a:rPr>
              <a:t>Τα χαρακτηριστικά </a:t>
            </a:r>
            <a:r>
              <a:rPr lang="en-US" b="true" sz="2499" u="none">
                <a:solidFill>
                  <a:srgbClr val="000000"/>
                </a:solidFill>
                <a:latin typeface="Century Gothic Paneuropean Bold"/>
                <a:ea typeface="Century Gothic Paneuropean Bold"/>
                <a:cs typeface="Century Gothic Paneuropean Bold"/>
                <a:sym typeface="Century Gothic Paneuropean Bold"/>
              </a:rPr>
              <a:t>Speed </a:t>
            </a:r>
            <a:r>
              <a:rPr lang="en-US" sz="2499" u="none">
                <a:solidFill>
                  <a:srgbClr val="000000"/>
                </a:solidFill>
                <a:latin typeface="Century Gothic Paneuropean"/>
                <a:ea typeface="Century Gothic Paneuropean"/>
                <a:cs typeface="Century Gothic Paneuropean"/>
                <a:sym typeface="Century Gothic Paneuropean"/>
              </a:rPr>
              <a:t>και </a:t>
            </a:r>
            <a:r>
              <a:rPr lang="en-US" b="true" sz="2499" u="none">
                <a:solidFill>
                  <a:srgbClr val="000000"/>
                </a:solidFill>
                <a:latin typeface="Century Gothic Paneuropean Bold"/>
                <a:ea typeface="Century Gothic Paneuropean Bold"/>
                <a:cs typeface="Century Gothic Paneuropean Bold"/>
                <a:sym typeface="Century Gothic Paneuropean Bold"/>
              </a:rPr>
              <a:t>NRxRSRQ </a:t>
            </a:r>
            <a:r>
              <a:rPr lang="en-US" sz="2499" u="none">
                <a:solidFill>
                  <a:srgbClr val="000000"/>
                </a:solidFill>
                <a:latin typeface="Century Gothic Paneuropean"/>
                <a:ea typeface="Century Gothic Paneuropean"/>
                <a:cs typeface="Century Gothic Paneuropean"/>
                <a:sym typeface="Century Gothic Paneuropean"/>
              </a:rPr>
              <a:t>εμφανίζουν ελαφρώς αρνητική συσχέτιση με το DL_bitrate, δείχνοντας ότι η υψηλή κινητικότητα και οι κακές ενδείξεις ποιότητας επηρεάζουν αρνητικά την ταχύτητα.</a:t>
            </a:r>
          </a:p>
          <a:p>
            <a:pPr algn="just">
              <a:lnSpc>
                <a:spcPts val="2999"/>
              </a:lnSpc>
            </a:pPr>
          </a:p>
          <a:p>
            <a:pPr algn="just" marL="539749" indent="-269875" lvl="1">
              <a:lnSpc>
                <a:spcPts val="2999"/>
              </a:lnSpc>
              <a:buFont typeface="Arial"/>
              <a:buChar char="•"/>
            </a:pPr>
            <a:r>
              <a:rPr lang="en-US" sz="2499" u="none">
                <a:solidFill>
                  <a:srgbClr val="000000"/>
                </a:solidFill>
                <a:latin typeface="Century Gothic Paneuropean"/>
                <a:ea typeface="Century Gothic Paneuropean"/>
                <a:cs typeface="Century Gothic Paneuropean"/>
                <a:sym typeface="Century Gothic Paneuropean"/>
              </a:rPr>
              <a:t>Τα χαρακτηριστικά ισχύος σήματος (</a:t>
            </a:r>
            <a:r>
              <a:rPr lang="en-US" b="true" sz="2499" u="none">
                <a:solidFill>
                  <a:srgbClr val="000000"/>
                </a:solidFill>
                <a:latin typeface="Century Gothic Paneuropean Bold"/>
                <a:ea typeface="Century Gothic Paneuropean Bold"/>
                <a:cs typeface="Century Gothic Paneuropean Bold"/>
                <a:sym typeface="Century Gothic Paneuropean Bold"/>
              </a:rPr>
              <a:t>RSRP, RSRQ, NRxRSRP, NRxRSRQ</a:t>
            </a:r>
            <a:r>
              <a:rPr lang="en-US" sz="2499" u="none">
                <a:solidFill>
                  <a:srgbClr val="000000"/>
                </a:solidFill>
                <a:latin typeface="Century Gothic Paneuropean"/>
                <a:ea typeface="Century Gothic Paneuropean"/>
                <a:cs typeface="Century Gothic Paneuropean"/>
                <a:sym typeface="Century Gothic Paneuropean"/>
              </a:rPr>
              <a:t>) παρουσιάζουν μέτριες μεταξύ τους συσχετίσεις.</a:t>
            </a:r>
          </a:p>
        </p:txBody>
      </p:sp>
      <p:sp>
        <p:nvSpPr>
          <p:cNvPr name="TextBox 6" id="6"/>
          <p:cNvSpPr txBox="true"/>
          <p:nvPr/>
        </p:nvSpPr>
        <p:spPr>
          <a:xfrm rot="0">
            <a:off x="8789461" y="1028700"/>
            <a:ext cx="9003906" cy="1552575"/>
          </a:xfrm>
          <a:prstGeom prst="rect">
            <a:avLst/>
          </a:prstGeom>
        </p:spPr>
        <p:txBody>
          <a:bodyPr anchor="t" rtlCol="false" tIns="0" lIns="0" bIns="0" rIns="0">
            <a:spAutoFit/>
          </a:bodyPr>
          <a:lstStyle/>
          <a:p>
            <a:pPr algn="just">
              <a:lnSpc>
                <a:spcPts val="3075"/>
              </a:lnSpc>
            </a:pPr>
            <a:r>
              <a:rPr lang="en-US" sz="2500" spc="92">
                <a:solidFill>
                  <a:srgbClr val="000000"/>
                </a:solidFill>
                <a:latin typeface="Century Gothic Paneuropean"/>
                <a:ea typeface="Century Gothic Paneuropean"/>
                <a:cs typeface="Century Gothic Paneuropean"/>
                <a:sym typeface="Century Gothic Paneuropean"/>
              </a:rPr>
              <a:t>Για την ανάλυση της συσχέτισης μεταξύ των αριθμητικών χαρακτηριστικών, υπολογίσαμε το </a:t>
            </a:r>
            <a:r>
              <a:rPr lang="en-US" b="true" sz="2500" spc="92">
                <a:solidFill>
                  <a:srgbClr val="000000"/>
                </a:solidFill>
                <a:latin typeface="Century Gothic Paneuropean Bold"/>
                <a:ea typeface="Century Gothic Paneuropean Bold"/>
                <a:cs typeface="Century Gothic Paneuropean Bold"/>
                <a:sym typeface="Century Gothic Paneuropean Bold"/>
              </a:rPr>
              <a:t>correlation matrix </a:t>
            </a:r>
            <a:r>
              <a:rPr lang="en-US" sz="2500" spc="92">
                <a:solidFill>
                  <a:srgbClr val="000000"/>
                </a:solidFill>
                <a:latin typeface="Century Gothic Paneuropean"/>
                <a:ea typeface="Century Gothic Paneuropean"/>
                <a:cs typeface="Century Gothic Paneuropean"/>
                <a:sym typeface="Century Gothic Paneuropean"/>
              </a:rPr>
              <a:t>με την  χρησιμοποιώντας τη μετρική </a:t>
            </a:r>
            <a:r>
              <a:rPr lang="en-US" b="true" sz="2500" spc="92">
                <a:solidFill>
                  <a:srgbClr val="000000"/>
                </a:solidFill>
                <a:latin typeface="Century Gothic Paneuropean Bold"/>
                <a:ea typeface="Century Gothic Paneuropean Bold"/>
                <a:cs typeface="Century Gothic Paneuropean Bold"/>
                <a:sym typeface="Century Gothic Paneuropean Bold"/>
              </a:rPr>
              <a:t>Kendall Tau</a:t>
            </a:r>
            <a:r>
              <a:rPr lang="en-US" sz="2500" spc="92">
                <a:solidFill>
                  <a:srgbClr val="000000"/>
                </a:solidFill>
                <a:latin typeface="Century Gothic Paneuropean"/>
                <a:ea typeface="Century Gothic Paneuropean"/>
                <a:cs typeface="Century Gothic Paneuropean"/>
                <a:sym typeface="Century Gothic Paneuropean"/>
              </a:rPr>
              <a:t>, η οποία καταγράφει και πιθανές μη-γραμμικές συσχετίσεις.</a:t>
            </a:r>
          </a:p>
        </p:txBody>
      </p:sp>
    </p:spTree>
  </p:cSld>
  <p:clrMapOvr>
    <a:masterClrMapping/>
  </p:clrMapOvr>
  <p:transition spd="fast">
    <p:wipe dir="u"/>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8832615" cy="1695450"/>
          </a:xfrm>
          <a:prstGeom prst="rect">
            <a:avLst/>
          </a:prstGeom>
        </p:spPr>
        <p:txBody>
          <a:bodyPr anchor="t" rtlCol="false" tIns="0" lIns="0" bIns="0" rIns="0">
            <a:spAutoFit/>
          </a:bodyPr>
          <a:lstStyle/>
          <a:p>
            <a:pPr algn="l" marL="0" indent="0" lvl="0">
              <a:lnSpc>
                <a:spcPts val="6720"/>
              </a:lnSpc>
              <a:spcBef>
                <a:spcPct val="0"/>
              </a:spcBef>
            </a:pPr>
            <a:r>
              <a:rPr lang="en-US" b="true" sz="5600">
                <a:solidFill>
                  <a:srgbClr val="000000"/>
                </a:solidFill>
                <a:latin typeface="Century Gothic Paneuropean Bold"/>
                <a:ea typeface="Century Gothic Paneuropean Bold"/>
                <a:cs typeface="Century Gothic Paneuropean Bold"/>
                <a:sym typeface="Century Gothic Paneuropean Bold"/>
              </a:rPr>
              <a:t>4</a:t>
            </a:r>
            <a:r>
              <a:rPr lang="en-US" b="true" sz="5600">
                <a:solidFill>
                  <a:srgbClr val="000000"/>
                </a:solidFill>
                <a:latin typeface="Century Gothic Paneuropean Bold"/>
                <a:ea typeface="Century Gothic Paneuropean Bold"/>
                <a:cs typeface="Century Gothic Paneuropean Bold"/>
                <a:sym typeface="Century Gothic Paneuropean Bold"/>
              </a:rPr>
              <a:t>.Διαχείριση Κατηγορικών Χαρακτηριστικών</a:t>
            </a:r>
          </a:p>
        </p:txBody>
      </p:sp>
      <p:grpSp>
        <p:nvGrpSpPr>
          <p:cNvPr name="Group 3" id="3"/>
          <p:cNvGrpSpPr/>
          <p:nvPr/>
        </p:nvGrpSpPr>
        <p:grpSpPr>
          <a:xfrm rot="0">
            <a:off x="1028700" y="3011856"/>
            <a:ext cx="9076386" cy="6246444"/>
            <a:chOff x="0" y="0"/>
            <a:chExt cx="12101848" cy="8328592"/>
          </a:xfrm>
        </p:grpSpPr>
        <p:sp>
          <p:nvSpPr>
            <p:cNvPr name="TextBox 4" id="4"/>
            <p:cNvSpPr txBox="true"/>
            <p:nvPr/>
          </p:nvSpPr>
          <p:spPr>
            <a:xfrm rot="0">
              <a:off x="0" y="-19050"/>
              <a:ext cx="12101848" cy="2161117"/>
            </a:xfrm>
            <a:prstGeom prst="rect">
              <a:avLst/>
            </a:prstGeom>
          </p:spPr>
          <p:txBody>
            <a:bodyPr anchor="t" rtlCol="false" tIns="0" lIns="0" bIns="0" rIns="0">
              <a:spAutoFit/>
            </a:bodyPr>
            <a:lstStyle/>
            <a:p>
              <a:pPr algn="just" marL="0" indent="0" lvl="0">
                <a:lnSpc>
                  <a:spcPts val="3249"/>
                </a:lnSpc>
              </a:pPr>
              <a:r>
                <a:rPr lang="en-US" sz="2499">
                  <a:solidFill>
                    <a:srgbClr val="000000"/>
                  </a:solidFill>
                  <a:latin typeface="Century Gothic Paneuropean"/>
                  <a:ea typeface="Century Gothic Paneuropean"/>
                  <a:cs typeface="Century Gothic Paneuropean"/>
                  <a:sym typeface="Century Gothic Paneuropean"/>
                </a:rPr>
                <a:t>Για </a:t>
              </a:r>
              <a:r>
                <a:rPr lang="en-US" sz="2499">
                  <a:solidFill>
                    <a:srgbClr val="000000"/>
                  </a:solidFill>
                  <a:latin typeface="Century Gothic Paneuropean"/>
                  <a:ea typeface="Century Gothic Paneuropean"/>
                  <a:cs typeface="Century Gothic Paneuropean"/>
                  <a:sym typeface="Century Gothic Paneuropean"/>
                </a:rPr>
                <a:t>να μειώσουμε τη διάσταση και τη πολυπλοκότητα του dataset, αλλά και για να διατηρήσουμε παράλληλα τη σημαντική πληροφορία, συνδυάσαμε όλες τις κατηγορικές μεταβλητές σε μία νέα μεταβλητή.</a:t>
              </a:r>
            </a:p>
          </p:txBody>
        </p:sp>
        <p:sp>
          <p:nvSpPr>
            <p:cNvPr name="TextBox 5" id="5"/>
            <p:cNvSpPr txBox="true"/>
            <p:nvPr/>
          </p:nvSpPr>
          <p:spPr>
            <a:xfrm rot="0">
              <a:off x="0" y="3027400"/>
              <a:ext cx="12101848" cy="5301192"/>
            </a:xfrm>
            <a:prstGeom prst="rect">
              <a:avLst/>
            </a:prstGeom>
          </p:spPr>
          <p:txBody>
            <a:bodyPr anchor="t" rtlCol="false" tIns="0" lIns="0" bIns="0" rIns="0">
              <a:spAutoFit/>
            </a:bodyPr>
            <a:lstStyle/>
            <a:p>
              <a:pPr algn="just" marL="539749" indent="-269875" lvl="1">
                <a:lnSpc>
                  <a:spcPts val="3999"/>
                </a:lnSpc>
                <a:spcBef>
                  <a:spcPct val="0"/>
                </a:spcBef>
                <a:buFont typeface="Arial"/>
                <a:buChar char="•"/>
              </a:pPr>
              <a:r>
                <a:rPr lang="en-US" sz="2499">
                  <a:solidFill>
                    <a:srgbClr val="000000"/>
                  </a:solidFill>
                  <a:latin typeface="Century Gothic Paneuropean"/>
                  <a:ea typeface="Century Gothic Paneuropean"/>
                  <a:cs typeface="Century Gothic Paneuropean"/>
                  <a:sym typeface="Century Gothic Paneuropean"/>
                </a:rPr>
                <a:t>Μετατρέψαμε τις κατηγορικές μεταβλητές σε αριθμητική μορφή (</a:t>
              </a:r>
              <a:r>
                <a:rPr lang="en-US" b="true" sz="2499">
                  <a:solidFill>
                    <a:srgbClr val="000000"/>
                  </a:solidFill>
                  <a:latin typeface="Century Gothic Paneuropean Bold"/>
                  <a:ea typeface="Century Gothic Paneuropean Bold"/>
                  <a:cs typeface="Century Gothic Paneuropean Bold"/>
                  <a:sym typeface="Century Gothic Paneuropean Bold"/>
                </a:rPr>
                <a:t>one-hot encoding</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999"/>
                </a:lnSpc>
                <a:spcBef>
                  <a:spcPct val="0"/>
                </a:spcBef>
                <a:buFont typeface="Arial"/>
                <a:buChar char="•"/>
              </a:pPr>
              <a:r>
                <a:rPr lang="en-US" sz="2499">
                  <a:solidFill>
                    <a:srgbClr val="000000"/>
                  </a:solidFill>
                  <a:latin typeface="Century Gothic Paneuropean"/>
                  <a:ea typeface="Century Gothic Paneuropean"/>
                  <a:cs typeface="Century Gothic Paneuropean"/>
                  <a:sym typeface="Century Gothic Paneuropean"/>
                </a:rPr>
                <a:t>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PCA </a:t>
              </a:r>
              <a:r>
                <a:rPr lang="en-US" sz="2499">
                  <a:solidFill>
                    <a:srgbClr val="000000"/>
                  </a:solidFill>
                  <a:latin typeface="Century Gothic Paneuropean"/>
                  <a:ea typeface="Century Gothic Paneuropean"/>
                  <a:cs typeface="Century Gothic Paneuropean"/>
                  <a:sym typeface="Century Gothic Paneuropean"/>
                </a:rPr>
                <a:t>και διατηρήσαμε την </a:t>
              </a:r>
              <a:r>
                <a:rPr lang="en-US" b="true" sz="2499">
                  <a:solidFill>
                    <a:srgbClr val="000000"/>
                  </a:solidFill>
                  <a:latin typeface="Century Gothic Paneuropean Bold"/>
                  <a:ea typeface="Century Gothic Paneuropean Bold"/>
                  <a:cs typeface="Century Gothic Paneuropean Bold"/>
                  <a:sym typeface="Century Gothic Paneuropean Bold"/>
                </a:rPr>
                <a:t>πρώτη κύρια</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συνιστώσα </a:t>
              </a:r>
              <a:r>
                <a:rPr lang="en-US" sz="2499">
                  <a:solidFill>
                    <a:srgbClr val="000000"/>
                  </a:solidFill>
                  <a:latin typeface="Century Gothic Paneuropean"/>
                  <a:ea typeface="Century Gothic Paneuropean"/>
                  <a:cs typeface="Century Gothic Paneuropean"/>
                  <a:sym typeface="Century Gothic Paneuropean"/>
                </a:rPr>
                <a:t>(principal component) με τη </a:t>
              </a:r>
              <a:r>
                <a:rPr lang="en-US" b="true" sz="2499">
                  <a:solidFill>
                    <a:srgbClr val="000000"/>
                  </a:solidFill>
                  <a:latin typeface="Century Gothic Paneuropean Bold"/>
                  <a:ea typeface="Century Gothic Paneuropean Bold"/>
                  <a:cs typeface="Century Gothic Paneuropean Bold"/>
                  <a:sym typeface="Century Gothic Paneuropean Bold"/>
                </a:rPr>
                <a:t>μεγαλύτερη διακύμανση</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999"/>
                </a:lnSpc>
                <a:spcBef>
                  <a:spcPct val="0"/>
                </a:spcBef>
                <a:buFont typeface="Arial"/>
                <a:buChar char="•"/>
              </a:pPr>
              <a:r>
                <a:rPr lang="en-US" sz="2499">
                  <a:solidFill>
                    <a:srgbClr val="000000"/>
                  </a:solidFill>
                  <a:latin typeface="Century Gothic Paneuropean"/>
                  <a:ea typeface="Century Gothic Paneuropean"/>
                  <a:cs typeface="Century Gothic Paneuropean"/>
                  <a:sym typeface="Century Gothic Paneuropean"/>
                </a:rPr>
                <a:t>Αντικαταστήσαμε τις αρχικές κατηγορικές μεταβλητές με τη νέα στήλη "</a:t>
              </a:r>
              <a:r>
                <a:rPr lang="en-US" b="true" sz="2499">
                  <a:solidFill>
                    <a:srgbClr val="000000"/>
                  </a:solidFill>
                  <a:latin typeface="Century Gothic Paneuropean Bold"/>
                  <a:ea typeface="Century Gothic Paneuropean Bold"/>
                  <a:cs typeface="Century Gothic Paneuropean Bold"/>
                  <a:sym typeface="Century Gothic Paneuropean Bold"/>
                </a:rPr>
                <a:t>Categorical_Impact</a:t>
              </a:r>
              <a:r>
                <a:rPr lang="en-US" sz="2499">
                  <a:solidFill>
                    <a:srgbClr val="000000"/>
                  </a:solidFill>
                  <a:latin typeface="Century Gothic Paneuropean"/>
                  <a:ea typeface="Century Gothic Paneuropean"/>
                  <a:cs typeface="Century Gothic Paneuropean"/>
                  <a:sym typeface="Century Gothic Paneuropean"/>
                </a:rPr>
                <a:t>", η οποία περιέχει όλη τη σημαντική πληροφορία συμπυκνωμένη.</a:t>
              </a:r>
            </a:p>
          </p:txBody>
        </p:sp>
      </p:grpSp>
      <p:sp>
        <p:nvSpPr>
          <p:cNvPr name="AutoShape 6" id="6"/>
          <p:cNvSpPr/>
          <p:nvPr/>
        </p:nvSpPr>
        <p:spPr>
          <a:xfrm rot="0">
            <a:off x="11727972" y="0"/>
            <a:ext cx="6560028" cy="10287000"/>
          </a:xfrm>
          <a:prstGeom prst="rect">
            <a:avLst/>
          </a:prstGeom>
          <a:solidFill>
            <a:srgbClr val="3C0945"/>
          </a:solidFill>
        </p:spPr>
      </p:sp>
      <p:sp>
        <p:nvSpPr>
          <p:cNvPr name="Freeform 7" id="7"/>
          <p:cNvSpPr/>
          <p:nvPr/>
        </p:nvSpPr>
        <p:spPr>
          <a:xfrm flipH="false" flipV="false" rot="5400000">
            <a:off x="10092648" y="1635324"/>
            <a:ext cx="10301251" cy="7030604"/>
          </a:xfrm>
          <a:custGeom>
            <a:avLst/>
            <a:gdLst/>
            <a:ahLst/>
            <a:cxnLst/>
            <a:rect r="r" b="b" t="t" l="l"/>
            <a:pathLst>
              <a:path h="7030604" w="10301251">
                <a:moveTo>
                  <a:pt x="0" y="0"/>
                </a:moveTo>
                <a:lnTo>
                  <a:pt x="10301252" y="0"/>
                </a:lnTo>
                <a:lnTo>
                  <a:pt x="10301252" y="7030604"/>
                </a:lnTo>
                <a:lnTo>
                  <a:pt x="0" y="70306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957396" y="-4821220"/>
            <a:ext cx="21856564" cy="22049497"/>
          </a:xfrm>
          <a:custGeom>
            <a:avLst/>
            <a:gdLst/>
            <a:ahLst/>
            <a:cxnLst/>
            <a:rect r="r" b="b" t="t" l="l"/>
            <a:pathLst>
              <a:path h="22049497" w="21856564">
                <a:moveTo>
                  <a:pt x="0" y="0"/>
                </a:moveTo>
                <a:lnTo>
                  <a:pt x="21856564" y="0"/>
                </a:lnTo>
                <a:lnTo>
                  <a:pt x="21856564" y="22049497"/>
                </a:lnTo>
                <a:lnTo>
                  <a:pt x="0" y="2204949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7677" y="4039134"/>
            <a:ext cx="16092647" cy="5692774"/>
          </a:xfrm>
          <a:custGeom>
            <a:avLst/>
            <a:gdLst/>
            <a:ahLst/>
            <a:cxnLst/>
            <a:rect r="r" b="b" t="t" l="l"/>
            <a:pathLst>
              <a:path h="5692774" w="16092647">
                <a:moveTo>
                  <a:pt x="0" y="0"/>
                </a:moveTo>
                <a:lnTo>
                  <a:pt x="16092646" y="0"/>
                </a:lnTo>
                <a:lnTo>
                  <a:pt x="16092646" y="5692774"/>
                </a:lnTo>
                <a:lnTo>
                  <a:pt x="0" y="5692774"/>
                </a:lnTo>
                <a:lnTo>
                  <a:pt x="0" y="0"/>
                </a:lnTo>
                <a:close/>
              </a:path>
            </a:pathLst>
          </a:custGeom>
          <a:blipFill>
            <a:blip r:embed="rId4"/>
            <a:stretch>
              <a:fillRect l="0" t="0" r="0" b="0"/>
            </a:stretch>
          </a:blipFill>
        </p:spPr>
      </p:sp>
      <p:grpSp>
        <p:nvGrpSpPr>
          <p:cNvPr name="Group 4" id="4"/>
          <p:cNvGrpSpPr/>
          <p:nvPr/>
        </p:nvGrpSpPr>
        <p:grpSpPr>
          <a:xfrm rot="5400000">
            <a:off x="7427836" y="-8173681"/>
            <a:ext cx="3086100" cy="19113674"/>
            <a:chOff x="0" y="0"/>
            <a:chExt cx="812800" cy="5034054"/>
          </a:xfrm>
        </p:grpSpPr>
        <p:sp>
          <p:nvSpPr>
            <p:cNvPr name="Freeform 5" id="5"/>
            <p:cNvSpPr/>
            <p:nvPr/>
          </p:nvSpPr>
          <p:spPr>
            <a:xfrm flipH="false" flipV="false" rot="0">
              <a:off x="0" y="0"/>
              <a:ext cx="812800" cy="5034054"/>
            </a:xfrm>
            <a:custGeom>
              <a:avLst/>
              <a:gdLst/>
              <a:ahLst/>
              <a:cxnLst/>
              <a:rect r="r" b="b" t="t" l="l"/>
              <a:pathLst>
                <a:path h="5034054" w="812800">
                  <a:moveTo>
                    <a:pt x="0" y="0"/>
                  </a:moveTo>
                  <a:lnTo>
                    <a:pt x="812800" y="0"/>
                  </a:lnTo>
                  <a:lnTo>
                    <a:pt x="812800" y="5034054"/>
                  </a:lnTo>
                  <a:lnTo>
                    <a:pt x="0" y="5034054"/>
                  </a:lnTo>
                  <a:close/>
                </a:path>
              </a:pathLst>
            </a:custGeom>
            <a:solidFill>
              <a:srgbClr val="3C0945"/>
            </a:solidFill>
          </p:spPr>
        </p:sp>
        <p:sp>
          <p:nvSpPr>
            <p:cNvPr name="TextBox 6" id="6"/>
            <p:cNvSpPr txBox="true"/>
            <p:nvPr/>
          </p:nvSpPr>
          <p:spPr>
            <a:xfrm>
              <a:off x="0" y="-47625"/>
              <a:ext cx="812800" cy="5081679"/>
            </a:xfrm>
            <a:prstGeom prst="rect">
              <a:avLst/>
            </a:prstGeom>
          </p:spPr>
          <p:txBody>
            <a:bodyPr anchor="ctr" rtlCol="false" tIns="50800" lIns="50800" bIns="50800" rIns="50800"/>
            <a:lstStyle/>
            <a:p>
              <a:pPr algn="ctr">
                <a:lnSpc>
                  <a:spcPts val="3500"/>
                </a:lnSpc>
              </a:pPr>
            </a:p>
          </p:txBody>
        </p:sp>
      </p:grpSp>
      <p:sp>
        <p:nvSpPr>
          <p:cNvPr name="Freeform 7" id="7"/>
          <p:cNvSpPr/>
          <p:nvPr/>
        </p:nvSpPr>
        <p:spPr>
          <a:xfrm flipH="false" flipV="false" rot="0">
            <a:off x="551773" y="-2667365"/>
            <a:ext cx="8592227" cy="5032884"/>
          </a:xfrm>
          <a:custGeom>
            <a:avLst/>
            <a:gdLst/>
            <a:ahLst/>
            <a:cxnLst/>
            <a:rect r="r" b="b" t="t" l="l"/>
            <a:pathLst>
              <a:path h="5032884" w="8592227">
                <a:moveTo>
                  <a:pt x="0" y="0"/>
                </a:moveTo>
                <a:lnTo>
                  <a:pt x="8592227" y="0"/>
                </a:lnTo>
                <a:lnTo>
                  <a:pt x="8592227" y="5032884"/>
                </a:lnTo>
                <a:lnTo>
                  <a:pt x="0" y="5032884"/>
                </a:lnTo>
                <a:lnTo>
                  <a:pt x="0" y="0"/>
                </a:lnTo>
                <a:close/>
              </a:path>
            </a:pathLst>
          </a:custGeom>
          <a:blipFill>
            <a:blip r:embed="rId5">
              <a:extLst>
                <a:ext uri="{96DAC541-7B7A-43D3-8B79-37D633B846F1}">
                  <asvg:svgBlip xmlns:asvg="http://schemas.microsoft.com/office/drawing/2016/SVG/main" r:embed="rId6"/>
                </a:ext>
              </a:extLst>
            </a:blip>
            <a:stretch>
              <a:fillRect l="0" t="0" r="0" b="-16517"/>
            </a:stretch>
          </a:blipFill>
        </p:spPr>
      </p:sp>
      <p:sp>
        <p:nvSpPr>
          <p:cNvPr name="Freeform 8" id="8"/>
          <p:cNvSpPr/>
          <p:nvPr/>
        </p:nvSpPr>
        <p:spPr>
          <a:xfrm flipH="false" flipV="false" rot="5400000">
            <a:off x="6219486" y="2464501"/>
            <a:ext cx="304800" cy="3048000"/>
          </a:xfrm>
          <a:custGeom>
            <a:avLst/>
            <a:gdLst/>
            <a:ahLst/>
            <a:cxnLst/>
            <a:rect r="r" b="b" t="t" l="l"/>
            <a:pathLst>
              <a:path h="3048000" w="304800">
                <a:moveTo>
                  <a:pt x="0" y="0"/>
                </a:moveTo>
                <a:lnTo>
                  <a:pt x="304800" y="0"/>
                </a:lnTo>
                <a:lnTo>
                  <a:pt x="304800" y="3048000"/>
                </a:lnTo>
                <a:lnTo>
                  <a:pt x="0" y="3048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11519079" y="2848581"/>
            <a:ext cx="234967" cy="2349673"/>
          </a:xfrm>
          <a:custGeom>
            <a:avLst/>
            <a:gdLst/>
            <a:ahLst/>
            <a:cxnLst/>
            <a:rect r="r" b="b" t="t" l="l"/>
            <a:pathLst>
              <a:path h="2349673" w="234967">
                <a:moveTo>
                  <a:pt x="0" y="0"/>
                </a:moveTo>
                <a:lnTo>
                  <a:pt x="234968" y="0"/>
                </a:lnTo>
                <a:lnTo>
                  <a:pt x="234968" y="2349673"/>
                </a:lnTo>
                <a:lnTo>
                  <a:pt x="0" y="2349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9061323" y="2848581"/>
            <a:ext cx="234967" cy="2349673"/>
          </a:xfrm>
          <a:custGeom>
            <a:avLst/>
            <a:gdLst/>
            <a:ahLst/>
            <a:cxnLst/>
            <a:rect r="r" b="b" t="t" l="l"/>
            <a:pathLst>
              <a:path h="2349673" w="234967">
                <a:moveTo>
                  <a:pt x="0" y="0"/>
                </a:moveTo>
                <a:lnTo>
                  <a:pt x="234967" y="0"/>
                </a:lnTo>
                <a:lnTo>
                  <a:pt x="234967" y="2349673"/>
                </a:lnTo>
                <a:lnTo>
                  <a:pt x="0" y="23496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7811162" y="4140901"/>
            <a:ext cx="1379630" cy="5117399"/>
            <a:chOff x="0" y="0"/>
            <a:chExt cx="363359" cy="1347792"/>
          </a:xfrm>
        </p:grpSpPr>
        <p:sp>
          <p:nvSpPr>
            <p:cNvPr name="Freeform 12" id="12"/>
            <p:cNvSpPr/>
            <p:nvPr/>
          </p:nvSpPr>
          <p:spPr>
            <a:xfrm flipH="false" flipV="false" rot="0">
              <a:off x="0" y="0"/>
              <a:ext cx="363359" cy="1347792"/>
            </a:xfrm>
            <a:custGeom>
              <a:avLst/>
              <a:gdLst/>
              <a:ahLst/>
              <a:cxnLst/>
              <a:rect r="r" b="b" t="t" l="l"/>
              <a:pathLst>
                <a:path h="1347792" w="363359">
                  <a:moveTo>
                    <a:pt x="0" y="0"/>
                  </a:moveTo>
                  <a:lnTo>
                    <a:pt x="363359" y="0"/>
                  </a:lnTo>
                  <a:lnTo>
                    <a:pt x="363359" y="1347792"/>
                  </a:lnTo>
                  <a:lnTo>
                    <a:pt x="0" y="1347792"/>
                  </a:lnTo>
                  <a:close/>
                </a:path>
              </a:pathLst>
            </a:custGeom>
            <a:solidFill>
              <a:srgbClr val="000000">
                <a:alpha val="0"/>
              </a:srgbClr>
            </a:solidFill>
            <a:ln w="28575" cap="sq">
              <a:solidFill>
                <a:srgbClr val="000000"/>
              </a:solidFill>
              <a:prstDash val="lgDash"/>
              <a:miter/>
            </a:ln>
          </p:spPr>
        </p:sp>
        <p:sp>
          <p:nvSpPr>
            <p:cNvPr name="TextBox 13" id="13"/>
            <p:cNvSpPr txBox="true"/>
            <p:nvPr/>
          </p:nvSpPr>
          <p:spPr>
            <a:xfrm>
              <a:off x="0" y="-47625"/>
              <a:ext cx="363359" cy="1395417"/>
            </a:xfrm>
            <a:prstGeom prst="rect">
              <a:avLst/>
            </a:prstGeom>
          </p:spPr>
          <p:txBody>
            <a:bodyPr anchor="ctr" rtlCol="false" tIns="50800" lIns="50800" bIns="50800" rIns="50800"/>
            <a:lstStyle/>
            <a:p>
              <a:pPr algn="ctr">
                <a:lnSpc>
                  <a:spcPts val="3500"/>
                </a:lnSpc>
              </a:pPr>
            </a:p>
          </p:txBody>
        </p:sp>
      </p:grpSp>
      <p:sp>
        <p:nvSpPr>
          <p:cNvPr name="TextBox 14" id="14"/>
          <p:cNvSpPr txBox="true"/>
          <p:nvPr/>
        </p:nvSpPr>
        <p:spPr>
          <a:xfrm rot="0">
            <a:off x="9057344" y="783081"/>
            <a:ext cx="8832615" cy="1200150"/>
          </a:xfrm>
          <a:prstGeom prst="rect">
            <a:avLst/>
          </a:prstGeom>
        </p:spPr>
        <p:txBody>
          <a:bodyPr anchor="t" rtlCol="false" tIns="0" lIns="0" bIns="0" rIns="0">
            <a:spAutoFit/>
          </a:bodyPr>
          <a:lstStyle/>
          <a:p>
            <a:pPr algn="ctr">
              <a:lnSpc>
                <a:spcPts val="4799"/>
              </a:lnSpc>
            </a:pPr>
            <a:r>
              <a:rPr lang="en-US" sz="3999" b="true">
                <a:solidFill>
                  <a:srgbClr val="FFFFFF"/>
                </a:solidFill>
                <a:latin typeface="Century Gothic Paneuropean Bold"/>
                <a:ea typeface="Century Gothic Paneuropean Bold"/>
                <a:cs typeface="Century Gothic Paneuropean Bold"/>
                <a:sym typeface="Century Gothic Paneuropean Bold"/>
              </a:rPr>
              <a:t>Τα τελικά features του Dataset έχουν</a:t>
            </a:r>
          </a:p>
          <a:p>
            <a:pPr algn="ctr" marL="0" indent="0" lvl="0">
              <a:lnSpc>
                <a:spcPts val="4799"/>
              </a:lnSpc>
              <a:spcBef>
                <a:spcPct val="0"/>
              </a:spcBef>
            </a:pPr>
            <a:r>
              <a:rPr lang="en-US" b="true" sz="3999">
                <a:solidFill>
                  <a:srgbClr val="FFFFFF"/>
                </a:solidFill>
                <a:latin typeface="Century Gothic Paneuropean Bold"/>
                <a:ea typeface="Century Gothic Paneuropean Bold"/>
                <a:cs typeface="Century Gothic Paneuropean Bold"/>
                <a:sym typeface="Century Gothic Paneuropean Bold"/>
              </a:rPr>
              <a:t>διαμορφωθεί ως εξής:</a:t>
            </a:r>
          </a:p>
        </p:txBody>
      </p:sp>
      <p:sp>
        <p:nvSpPr>
          <p:cNvPr name="TextBox 15" id="15"/>
          <p:cNvSpPr txBox="true"/>
          <p:nvPr/>
        </p:nvSpPr>
        <p:spPr>
          <a:xfrm rot="0">
            <a:off x="4640209" y="3531301"/>
            <a:ext cx="3674177"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Signal Quality Metrics</a:t>
            </a:r>
          </a:p>
        </p:txBody>
      </p:sp>
      <p:sp>
        <p:nvSpPr>
          <p:cNvPr name="TextBox 16" id="16"/>
          <p:cNvSpPr txBox="true"/>
          <p:nvPr/>
        </p:nvSpPr>
        <p:spPr>
          <a:xfrm rot="0">
            <a:off x="1779790" y="3683701"/>
            <a:ext cx="2227862"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Timestamp</a:t>
            </a:r>
          </a:p>
        </p:txBody>
      </p:sp>
      <p:sp>
        <p:nvSpPr>
          <p:cNvPr name="TextBox 17" id="17"/>
          <p:cNvSpPr txBox="true"/>
          <p:nvPr/>
        </p:nvSpPr>
        <p:spPr>
          <a:xfrm rot="0">
            <a:off x="15031438" y="3378901"/>
            <a:ext cx="2227862" cy="57150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Categorical Features</a:t>
            </a:r>
          </a:p>
        </p:txBody>
      </p:sp>
      <p:sp>
        <p:nvSpPr>
          <p:cNvPr name="TextBox 18" id="18"/>
          <p:cNvSpPr txBox="true"/>
          <p:nvPr/>
        </p:nvSpPr>
        <p:spPr>
          <a:xfrm rot="0">
            <a:off x="9799475" y="3531301"/>
            <a:ext cx="3674177" cy="28575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Signal Quality Metrics</a:t>
            </a:r>
          </a:p>
        </p:txBody>
      </p:sp>
      <p:sp>
        <p:nvSpPr>
          <p:cNvPr name="TextBox 19" id="19"/>
          <p:cNvSpPr txBox="true"/>
          <p:nvPr/>
        </p:nvSpPr>
        <p:spPr>
          <a:xfrm rot="0">
            <a:off x="7895886" y="3267759"/>
            <a:ext cx="2665677" cy="571500"/>
          </a:xfrm>
          <a:prstGeom prst="rect">
            <a:avLst/>
          </a:prstGeom>
        </p:spPr>
        <p:txBody>
          <a:bodyPr anchor="t" rtlCol="false" tIns="0" lIns="0" bIns="0" rIns="0">
            <a:spAutoFit/>
          </a:bodyPr>
          <a:lstStyle/>
          <a:p>
            <a:pPr algn="ctr" marL="0" indent="0" lvl="0">
              <a:lnSpc>
                <a:spcPts val="2280"/>
              </a:lnSpc>
              <a:spcBef>
                <a:spcPct val="0"/>
              </a:spcBef>
            </a:pPr>
            <a:r>
              <a:rPr lang="en-US" b="true" sz="1900">
                <a:solidFill>
                  <a:srgbClr val="000000"/>
                </a:solidFill>
                <a:latin typeface="Century Gothic Paneuropean Bold"/>
                <a:ea typeface="Century Gothic Paneuropean Bold"/>
                <a:cs typeface="Century Gothic Paneuropean Bold"/>
                <a:sym typeface="Century Gothic Paneuropean Bold"/>
              </a:rPr>
              <a:t>Bitrate-Related Features </a:t>
            </a:r>
          </a:p>
        </p:txBody>
      </p:sp>
      <p:sp>
        <p:nvSpPr>
          <p:cNvPr name="TextBox 20" id="20"/>
          <p:cNvSpPr txBox="true"/>
          <p:nvPr/>
        </p:nvSpPr>
        <p:spPr>
          <a:xfrm rot="0">
            <a:off x="6663888" y="9324975"/>
            <a:ext cx="3674177" cy="304800"/>
          </a:xfrm>
          <a:prstGeom prst="rect">
            <a:avLst/>
          </a:prstGeom>
        </p:spPr>
        <p:txBody>
          <a:bodyPr anchor="t" rtlCol="false" tIns="0" lIns="0" bIns="0" rIns="0">
            <a:spAutoFit/>
          </a:bodyPr>
          <a:lstStyle/>
          <a:p>
            <a:pPr algn="ctr" marL="0" indent="0" lvl="0">
              <a:lnSpc>
                <a:spcPts val="2400"/>
              </a:lnSpc>
              <a:spcBef>
                <a:spcPct val="0"/>
              </a:spcBef>
            </a:pPr>
            <a:r>
              <a:rPr lang="en-US" b="true" sz="2000">
                <a:solidFill>
                  <a:srgbClr val="000000"/>
                </a:solidFill>
                <a:latin typeface="Century Gothic Paneuropean Bold"/>
                <a:ea typeface="Century Gothic Paneuropean Bold"/>
                <a:cs typeface="Century Gothic Paneuropean Bold"/>
                <a:sym typeface="Century Gothic Paneuropean Bold"/>
              </a:rPr>
              <a:t>Target</a:t>
            </a:r>
          </a:p>
        </p:txBody>
      </p:sp>
    </p:spTree>
  </p:cSld>
  <p:clrMapOvr>
    <a:masterClrMapping/>
  </p:clrMapOvr>
  <p:transition spd="fast">
    <p:wipe dir="d"/>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true" flipV="true" rot="0">
            <a:off x="400904" y="1623360"/>
            <a:ext cx="3993759" cy="7040281"/>
          </a:xfrm>
          <a:custGeom>
            <a:avLst/>
            <a:gdLst/>
            <a:ahLst/>
            <a:cxnLst/>
            <a:rect r="r" b="b" t="t" l="l"/>
            <a:pathLst>
              <a:path h="7040281" w="3993759">
                <a:moveTo>
                  <a:pt x="3993759" y="7040280"/>
                </a:moveTo>
                <a:lnTo>
                  <a:pt x="0" y="7040280"/>
                </a:lnTo>
                <a:lnTo>
                  <a:pt x="0" y="0"/>
                </a:lnTo>
                <a:lnTo>
                  <a:pt x="3993759" y="0"/>
                </a:lnTo>
                <a:lnTo>
                  <a:pt x="3993759" y="70402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41820" y="1281898"/>
            <a:ext cx="2849800" cy="883438"/>
          </a:xfrm>
          <a:custGeom>
            <a:avLst/>
            <a:gdLst/>
            <a:ahLst/>
            <a:cxnLst/>
            <a:rect r="r" b="b" t="t" l="l"/>
            <a:pathLst>
              <a:path h="883438" w="2849800">
                <a:moveTo>
                  <a:pt x="0" y="0"/>
                </a:moveTo>
                <a:lnTo>
                  <a:pt x="2849800" y="0"/>
                </a:lnTo>
                <a:lnTo>
                  <a:pt x="2849800" y="883438"/>
                </a:lnTo>
                <a:lnTo>
                  <a:pt x="0" y="883438"/>
                </a:lnTo>
                <a:lnTo>
                  <a:pt x="0" y="0"/>
                </a:lnTo>
                <a:close/>
              </a:path>
            </a:pathLst>
          </a:custGeom>
          <a:blipFill>
            <a:blip r:embed="rId4"/>
            <a:stretch>
              <a:fillRect l="0" t="0" r="0" b="0"/>
            </a:stretch>
          </a:blipFill>
        </p:spPr>
      </p:sp>
      <p:sp>
        <p:nvSpPr>
          <p:cNvPr name="TextBox 4" id="4"/>
          <p:cNvSpPr txBox="true"/>
          <p:nvPr/>
        </p:nvSpPr>
        <p:spPr>
          <a:xfrm rot="0">
            <a:off x="4394663" y="881063"/>
            <a:ext cx="10277481" cy="8534400"/>
          </a:xfrm>
          <a:prstGeom prst="rect">
            <a:avLst/>
          </a:prstGeom>
        </p:spPr>
        <p:txBody>
          <a:bodyPr anchor="t" rtlCol="false" tIns="0" lIns="0" bIns="0" rIns="0">
            <a:spAutoFit/>
          </a:bodyPr>
          <a:lstStyle/>
          <a:p>
            <a:pPr algn="just" marL="0" indent="0" lvl="0">
              <a:lnSpc>
                <a:spcPts val="2999"/>
              </a:lnSpc>
            </a:pPr>
            <a:r>
              <a:rPr lang="en-US" sz="2499">
                <a:solidFill>
                  <a:srgbClr val="000000"/>
                </a:solidFill>
                <a:latin typeface="Century Gothic Paneuropean"/>
                <a:ea typeface="Century Gothic Paneuropean"/>
                <a:cs typeface="Century Gothic Paneuropean"/>
                <a:sym typeface="Century Gothic Paneuropean"/>
              </a:rPr>
              <a:t>Πριν προχωρήσουμε στην εκπαίδευση και αξιολόγηση των διαφορετικών μοντέλων, εφαρμόσαμε ένα κοινό σύνολο προεπεξεργασιών στα δεδομένα, ώστε η σύγκριση των αποτελεσμάτων να είναι δίκαιη και αξιόπιστη.</a:t>
            </a:r>
          </a:p>
          <a:p>
            <a:pPr algn="just" marL="0" indent="0" lvl="0">
              <a:lnSpc>
                <a:spcPts val="2999"/>
              </a:lnSpc>
            </a:pP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Για όλα τα χαρακτηριστικά, 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MinMaxScaler( )</a:t>
            </a:r>
            <a:r>
              <a:rPr lang="en-US" sz="2499">
                <a:solidFill>
                  <a:srgbClr val="000000"/>
                </a:solidFill>
                <a:latin typeface="Century Gothic Paneuropean"/>
                <a:ea typeface="Century Gothic Paneuropean"/>
                <a:cs typeface="Century Gothic Paneuropean"/>
                <a:sym typeface="Century Gothic Paneuropean"/>
              </a:rPr>
              <a:t>, ο οποίος μετασχηματίζει τα δεδομένα ώστε οι τιμές τους να ανήκουν στο διάστημα </a:t>
            </a:r>
            <a:r>
              <a:rPr lang="en-US" b="true" sz="2499">
                <a:solidFill>
                  <a:srgbClr val="000000"/>
                </a:solidFill>
                <a:latin typeface="Century Gothic Paneuropean Bold"/>
                <a:ea typeface="Century Gothic Paneuropean Bold"/>
                <a:cs typeface="Century Gothic Paneuropean Bold"/>
                <a:sym typeface="Century Gothic Paneuropean Bold"/>
              </a:rPr>
              <a:t>[0,1]</a:t>
            </a:r>
            <a:r>
              <a:rPr lang="en-US" sz="2499">
                <a:solidFill>
                  <a:srgbClr val="000000"/>
                </a:solidFill>
                <a:latin typeface="Century Gothic Paneuropean"/>
                <a:ea typeface="Century Gothic Paneuropean"/>
                <a:cs typeface="Century Gothic Paneuropean"/>
                <a:sym typeface="Century Gothic Paneuropean"/>
              </a:rPr>
              <a:t>. Αυτό διασφαλίζει ότι τα μοντέλα δεν θα επηρεαστούν από διαφορετικές κλίμακες των χαρακτηριστικών και θα συγκλίνουν πιο γρήγορα κατά την εκπαίδευση.</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Έπειτα, εφαρμόζουμε στα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UL_bitrate</a:t>
            </a:r>
            <a:r>
              <a:rPr lang="en-US" sz="2499">
                <a:solidFill>
                  <a:srgbClr val="000000"/>
                </a:solidFill>
                <a:latin typeface="Century Gothic Paneuropean"/>
                <a:ea typeface="Century Gothic Paneuropean"/>
                <a:cs typeface="Century Gothic Paneuropean"/>
                <a:sym typeface="Century Gothic Paneuropean"/>
              </a:rPr>
              <a:t> τη συνάρτηση </a:t>
            </a:r>
            <a:r>
              <a:rPr lang="en-US" b="true" sz="2499">
                <a:solidFill>
                  <a:srgbClr val="000000"/>
                </a:solidFill>
                <a:latin typeface="Century Gothic Paneuropean Bold"/>
                <a:ea typeface="Century Gothic Paneuropean Bold"/>
                <a:cs typeface="Century Gothic Paneuropean Bold"/>
                <a:sym typeface="Century Gothic Paneuropean Bold"/>
              </a:rPr>
              <a:t>log1p( )</a:t>
            </a:r>
            <a:r>
              <a:rPr lang="en-US" sz="2499">
                <a:solidFill>
                  <a:srgbClr val="000000"/>
                </a:solidFill>
                <a:latin typeface="Century Gothic Paneuropean"/>
                <a:ea typeface="Century Gothic Paneuropean"/>
                <a:cs typeface="Century Gothic Paneuropean"/>
                <a:sym typeface="Century Gothic Paneuropean"/>
              </a:rPr>
              <a:t>, η οποία λογαριθμίζει τις τιμές τους με σκοπό την αντιμετώπιση περαιτέρω της διαφοράς κλίμακας σε σχέση με τα άλλα χαρακτηριστικά.</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dataset χωρίστηκε σε τρία σύνολα χωρίς ανάμειξη χρονικών στιγμών (</a:t>
            </a:r>
            <a:r>
              <a:rPr lang="en-US" b="true" sz="2499">
                <a:solidFill>
                  <a:srgbClr val="000000"/>
                </a:solidFill>
                <a:latin typeface="Century Gothic Paneuropean Bold"/>
                <a:ea typeface="Century Gothic Paneuropean Bold"/>
                <a:cs typeface="Century Gothic Paneuropean Bold"/>
                <a:sym typeface="Century Gothic Paneuropean Bold"/>
              </a:rPr>
              <a:t>shuffle=False</a:t>
            </a:r>
            <a:r>
              <a:rPr lang="en-US" sz="2499">
                <a:solidFill>
                  <a:srgbClr val="000000"/>
                </a:solidFill>
                <a:latin typeface="Century Gothic Paneuropean"/>
                <a:ea typeface="Century Gothic Paneuropean"/>
                <a:cs typeface="Century Gothic Paneuropean"/>
                <a:sym typeface="Century Gothic Paneuropean"/>
              </a:rPr>
              <a:t>):</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Training Set</a:t>
            </a:r>
            <a:r>
              <a:rPr lang="en-US" sz="2499">
                <a:solidFill>
                  <a:srgbClr val="000000"/>
                </a:solidFill>
                <a:latin typeface="Century Gothic Paneuropean"/>
                <a:ea typeface="Century Gothic Paneuropean"/>
                <a:cs typeface="Century Gothic Paneuropean"/>
                <a:sym typeface="Century Gothic Paneuropean"/>
              </a:rPr>
              <a:t> (70%): Χρησιμοποιείται για την εκπαίδευση των μοντέλων.</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Validation Set </a:t>
            </a:r>
            <a:r>
              <a:rPr lang="en-US" sz="2499">
                <a:solidFill>
                  <a:srgbClr val="000000"/>
                </a:solidFill>
                <a:latin typeface="Century Gothic Paneuropean"/>
                <a:ea typeface="Century Gothic Paneuropean"/>
                <a:cs typeface="Century Gothic Paneuropean"/>
                <a:sym typeface="Century Gothic Paneuropean"/>
              </a:rPr>
              <a:t>(15%): Επιτρέπει την παρακολούθηση της απόδοσης των μοντέλων και χρησιμοποιείται για hyperparameter tuning &amp; early stopping.</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Test Set </a:t>
            </a:r>
            <a:r>
              <a:rPr lang="en-US" sz="2499">
                <a:solidFill>
                  <a:srgbClr val="000000"/>
                </a:solidFill>
                <a:latin typeface="Century Gothic Paneuropean"/>
                <a:ea typeface="Century Gothic Paneuropean"/>
                <a:cs typeface="Century Gothic Paneuropean"/>
                <a:sym typeface="Century Gothic Paneuropean"/>
              </a:rPr>
              <a:t>(15%): Χρησιμοποιείται αποκλειστικά για την τελική αξιολόγηση, προσομοιώνοντας νέα, άγνωστα δεδομένα.</a:t>
            </a:r>
          </a:p>
        </p:txBody>
      </p:sp>
      <p:sp>
        <p:nvSpPr>
          <p:cNvPr name="Freeform 5" id="5"/>
          <p:cNvSpPr/>
          <p:nvPr/>
        </p:nvSpPr>
        <p:spPr>
          <a:xfrm flipH="false" flipV="false" rot="10152942">
            <a:off x="14067006" y="1829137"/>
            <a:ext cx="1210276" cy="872911"/>
          </a:xfrm>
          <a:custGeom>
            <a:avLst/>
            <a:gdLst/>
            <a:ahLst/>
            <a:cxnLst/>
            <a:rect r="r" b="b" t="t" l="l"/>
            <a:pathLst>
              <a:path h="872911" w="1210276">
                <a:moveTo>
                  <a:pt x="0" y="0"/>
                </a:moveTo>
                <a:lnTo>
                  <a:pt x="1210276" y="0"/>
                </a:lnTo>
                <a:lnTo>
                  <a:pt x="1210276" y="872911"/>
                </a:lnTo>
                <a:lnTo>
                  <a:pt x="0" y="8729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wipe dir="d"/>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888838" y="6873274"/>
            <a:ext cx="4399162" cy="3079413"/>
          </a:xfrm>
          <a:custGeom>
            <a:avLst/>
            <a:gdLst/>
            <a:ahLst/>
            <a:cxnLst/>
            <a:rect r="r" b="b" t="t" l="l"/>
            <a:pathLst>
              <a:path h="3079413" w="4399162">
                <a:moveTo>
                  <a:pt x="0" y="0"/>
                </a:moveTo>
                <a:lnTo>
                  <a:pt x="4399162" y="0"/>
                </a:lnTo>
                <a:lnTo>
                  <a:pt x="4399162" y="3079413"/>
                </a:lnTo>
                <a:lnTo>
                  <a:pt x="0" y="3079413"/>
                </a:lnTo>
                <a:lnTo>
                  <a:pt x="0" y="0"/>
                </a:lnTo>
                <a:close/>
              </a:path>
            </a:pathLst>
          </a:custGeom>
          <a:blipFill>
            <a:blip r:embed="rId4"/>
            <a:stretch>
              <a:fillRect l="0" t="0" r="0" b="0"/>
            </a:stretch>
          </a:blipFill>
        </p:spPr>
      </p:sp>
      <p:sp>
        <p:nvSpPr>
          <p:cNvPr name="TextBox 7" id="7"/>
          <p:cNvSpPr txBox="true"/>
          <p:nvPr/>
        </p:nvSpPr>
        <p:spPr>
          <a:xfrm rot="0">
            <a:off x="3113032" y="3676969"/>
            <a:ext cx="12061936" cy="33623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XGBoost Regressor</a:t>
            </a:r>
          </a:p>
        </p:txBody>
      </p:sp>
    </p:spTree>
  </p:cSld>
  <p:clrMapOvr>
    <a:masterClrMapping/>
  </p:clrMapOvr>
  <p:transition spd="fast">
    <p:wipe dir="r"/>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664049" y="2273534"/>
            <a:ext cx="9803871" cy="4889680"/>
          </a:xfrm>
          <a:custGeom>
            <a:avLst/>
            <a:gdLst/>
            <a:ahLst/>
            <a:cxnLst/>
            <a:rect r="r" b="b" t="t" l="l"/>
            <a:pathLst>
              <a:path h="4889680" w="9803871">
                <a:moveTo>
                  <a:pt x="0" y="0"/>
                </a:moveTo>
                <a:lnTo>
                  <a:pt x="9803870" y="0"/>
                </a:lnTo>
                <a:lnTo>
                  <a:pt x="9803870" y="4889680"/>
                </a:lnTo>
                <a:lnTo>
                  <a:pt x="0" y="4889680"/>
                </a:lnTo>
                <a:lnTo>
                  <a:pt x="0" y="0"/>
                </a:lnTo>
                <a:close/>
              </a:path>
            </a:pathLst>
          </a:custGeom>
          <a:blipFill>
            <a:blip r:embed="rId2"/>
            <a:stretch>
              <a:fillRect l="0" t="0" r="0" b="0"/>
            </a:stretch>
          </a:blipFill>
        </p:spPr>
      </p:sp>
      <p:sp>
        <p:nvSpPr>
          <p:cNvPr name="Freeform 3" id="3"/>
          <p:cNvSpPr/>
          <p:nvPr/>
        </p:nvSpPr>
        <p:spPr>
          <a:xfrm flipH="false" flipV="false" rot="0">
            <a:off x="664049" y="7163214"/>
            <a:ext cx="9803871" cy="2438713"/>
          </a:xfrm>
          <a:custGeom>
            <a:avLst/>
            <a:gdLst/>
            <a:ahLst/>
            <a:cxnLst/>
            <a:rect r="r" b="b" t="t" l="l"/>
            <a:pathLst>
              <a:path h="2438713" w="9803871">
                <a:moveTo>
                  <a:pt x="0" y="0"/>
                </a:moveTo>
                <a:lnTo>
                  <a:pt x="9803870" y="0"/>
                </a:lnTo>
                <a:lnTo>
                  <a:pt x="9803870" y="2438713"/>
                </a:lnTo>
                <a:lnTo>
                  <a:pt x="0" y="2438713"/>
                </a:lnTo>
                <a:lnTo>
                  <a:pt x="0" y="0"/>
                </a:lnTo>
                <a:close/>
              </a:path>
            </a:pathLst>
          </a:custGeom>
          <a:blipFill>
            <a:blip r:embed="rId3"/>
            <a:stretch>
              <a:fillRect l="0" t="0" r="0" b="0"/>
            </a:stretch>
          </a:blipFill>
        </p:spPr>
      </p:sp>
      <p:sp>
        <p:nvSpPr>
          <p:cNvPr name="TextBox 4" id="4"/>
          <p:cNvSpPr txBox="true"/>
          <p:nvPr/>
        </p:nvSpPr>
        <p:spPr>
          <a:xfrm rot="0">
            <a:off x="853329" y="709333"/>
            <a:ext cx="16581342" cy="10826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Για να υπολογίσουμε ποιο είναι το κατάλληλο πλήθος από lags που θα χρησιμοποιήσουμε σχεδιάσαμε τα </a:t>
            </a:r>
            <a:r>
              <a:rPr lang="en-US" b="true" sz="2499">
                <a:solidFill>
                  <a:srgbClr val="000000"/>
                </a:solidFill>
                <a:latin typeface="Century Gothic Paneuropean Bold"/>
                <a:ea typeface="Century Gothic Paneuropean Bold"/>
                <a:cs typeface="Century Gothic Paneuropean Bold"/>
                <a:sym typeface="Century Gothic Paneuropean Bold"/>
              </a:rPr>
              <a:t>Autocorrelation Functions</a:t>
            </a:r>
            <a:r>
              <a:rPr lang="en-US" sz="2499">
                <a:solidFill>
                  <a:srgbClr val="000000"/>
                </a:solidFill>
                <a:latin typeface="Century Gothic Paneuropean"/>
                <a:ea typeface="Century Gothic Paneuropean"/>
                <a:cs typeface="Century Gothic Paneuropean"/>
                <a:sym typeface="Century Gothic Paneuropean"/>
              </a:rPr>
              <a:t> των διαφορετικών features. Έτσι, μπορούμε να δούμε μέχρι πόσο πίσω στο παρελθόν είναι συσχετισμένη η τρέχουσα τιμή τους.</a:t>
            </a:r>
          </a:p>
        </p:txBody>
      </p:sp>
      <p:sp>
        <p:nvSpPr>
          <p:cNvPr name="TextBox 5" id="5"/>
          <p:cNvSpPr txBox="true"/>
          <p:nvPr/>
        </p:nvSpPr>
        <p:spPr>
          <a:xfrm rot="0">
            <a:off x="10686645" y="3119874"/>
            <a:ext cx="7315305" cy="54260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Η ACF ανάλυση έδειξε ότι </a:t>
            </a:r>
            <a:r>
              <a:rPr lang="en-US" b="true" sz="2499">
                <a:solidFill>
                  <a:srgbClr val="000000"/>
                </a:solidFill>
                <a:latin typeface="Century Gothic Paneuropean Bold"/>
                <a:ea typeface="Century Gothic Paneuropean Bold"/>
                <a:cs typeface="Century Gothic Paneuropean Bold"/>
                <a:sym typeface="Century Gothic Paneuropean Bold"/>
              </a:rPr>
              <a:t>όλες οι μεταβλητές παρουσιάζουν σημαντική αυτοσυσχέτιση για αρκετά μεγάλα χρονικά διαστήματα</a:t>
            </a:r>
            <a:r>
              <a:rPr lang="en-US" sz="2499">
                <a:solidFill>
                  <a:srgbClr val="000000"/>
                </a:solidFill>
                <a:latin typeface="Century Gothic Paneuropean"/>
                <a:ea typeface="Century Gothic Paneuropean"/>
                <a:cs typeface="Century Gothic Paneuropean"/>
                <a:sym typeface="Century Gothic Paneuropean"/>
              </a:rPr>
              <a:t> (έως και 800s πίσω). Αυτό υποδηλώνει ότι η ιστορική πληροφορία των μεταβλητών είναι σημαντική και μπορεί να ενισχύσει την πρόβλεψη του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Ειδικά χαρακτηριστικά όπως το </a:t>
            </a:r>
            <a:r>
              <a:rPr lang="en-US" b="true" sz="2499">
                <a:solidFill>
                  <a:srgbClr val="000000"/>
                </a:solidFill>
                <a:latin typeface="Century Gothic Paneuropean Bold"/>
                <a:ea typeface="Century Gothic Paneuropean Bold"/>
                <a:cs typeface="Century Gothic Paneuropean Bold"/>
                <a:sym typeface="Century Gothic Paneuropean Bold"/>
              </a:rPr>
              <a:t>Speed</a:t>
            </a:r>
            <a:r>
              <a:rPr lang="en-US" sz="2499">
                <a:solidFill>
                  <a:srgbClr val="000000"/>
                </a:solidFill>
                <a:latin typeface="Century Gothic Paneuropean"/>
                <a:ea typeface="Century Gothic Paneuropean"/>
                <a:cs typeface="Century Gothic Paneuropean"/>
                <a:sym typeface="Century Gothic Paneuropean"/>
              </a:rPr>
              <a:t>, το </a:t>
            </a:r>
            <a:r>
              <a:rPr lang="en-US" b="true" sz="2499">
                <a:solidFill>
                  <a:srgbClr val="000000"/>
                </a:solidFill>
                <a:latin typeface="Century Gothic Paneuropean Bold"/>
                <a:ea typeface="Century Gothic Paneuropean Bold"/>
                <a:cs typeface="Century Gothic Paneuropean Bold"/>
                <a:sym typeface="Century Gothic Paneuropean Bold"/>
              </a:rPr>
              <a:t>ServingCell_Distance </a:t>
            </a:r>
            <a:r>
              <a:rPr lang="en-US" sz="2499">
                <a:solidFill>
                  <a:srgbClr val="000000"/>
                </a:solidFill>
                <a:latin typeface="Century Gothic Paneuropean"/>
                <a:ea typeface="Century Gothic Paneuropean"/>
                <a:cs typeface="Century Gothic Paneuropean"/>
                <a:sym typeface="Century Gothic Paneuropean"/>
              </a:rPr>
              <a:t>και το </a:t>
            </a:r>
            <a:r>
              <a:rPr lang="en-US" b="true" sz="2499">
                <a:solidFill>
                  <a:srgbClr val="000000"/>
                </a:solidFill>
                <a:latin typeface="Century Gothic Paneuropean Bold"/>
                <a:ea typeface="Century Gothic Paneuropean Bold"/>
                <a:cs typeface="Century Gothic Paneuropean Bold"/>
                <a:sym typeface="Century Gothic Paneuropean Bold"/>
              </a:rPr>
              <a:t>Categorical_Impact </a:t>
            </a:r>
            <a:r>
              <a:rPr lang="en-US" sz="2499">
                <a:solidFill>
                  <a:srgbClr val="000000"/>
                </a:solidFill>
                <a:latin typeface="Century Gothic Paneuropean"/>
                <a:ea typeface="Century Gothic Paneuropean"/>
                <a:cs typeface="Century Gothic Paneuropean"/>
                <a:sym typeface="Century Gothic Paneuropean"/>
              </a:rPr>
              <a:t>εμφανίζουν </a:t>
            </a:r>
            <a:r>
              <a:rPr lang="en-US" b="true" sz="2499">
                <a:solidFill>
                  <a:srgbClr val="000000"/>
                </a:solidFill>
                <a:latin typeface="Century Gothic Paneuropean Bold"/>
                <a:ea typeface="Century Gothic Paneuropean Bold"/>
                <a:cs typeface="Century Gothic Paneuropean Bold"/>
                <a:sym typeface="Century Gothic Paneuropean Bold"/>
              </a:rPr>
              <a:t>βραδεία φθορά</a:t>
            </a:r>
            <a:r>
              <a:rPr lang="en-US" sz="2499">
                <a:solidFill>
                  <a:srgbClr val="000000"/>
                </a:solidFill>
                <a:latin typeface="Century Gothic Paneuropean"/>
                <a:ea typeface="Century Gothic Paneuropean"/>
                <a:cs typeface="Century Gothic Paneuropean"/>
                <a:sym typeface="Century Gothic Paneuropean"/>
              </a:rPr>
              <a:t>, γεγονός που ευνοεί τη χρήση μεγάλων χρονικών παραθύρων για το μοντέλο. Γι’ αυτό το λόγο επιλέγουμε να </a:t>
            </a:r>
            <a:r>
              <a:rPr lang="en-US" b="true" sz="2499">
                <a:solidFill>
                  <a:srgbClr val="000000"/>
                </a:solidFill>
                <a:latin typeface="Century Gothic Paneuropean Bold"/>
                <a:ea typeface="Century Gothic Paneuropean Bold"/>
                <a:cs typeface="Century Gothic Paneuropean Bold"/>
                <a:sym typeface="Century Gothic Paneuropean Bold"/>
              </a:rPr>
              <a:t>δειγματοληπτούμε τις τιμές των lags κάθε 1 λεπτό (60s πριν)</a:t>
            </a:r>
            <a:r>
              <a:rPr lang="en-US" sz="2499">
                <a:solidFill>
                  <a:srgbClr val="000000"/>
                </a:solidFill>
                <a:latin typeface="Century Gothic Paneuropean"/>
                <a:ea typeface="Century Gothic Paneuropean"/>
                <a:cs typeface="Century Gothic Paneuropean"/>
                <a:sym typeface="Century Gothic Paneuropean"/>
              </a:rPr>
              <a:t>, καθώς κάθε 1 δευτερόλεπτο η πληροφορία φαίνεται να μην αλλάζει σημαντικά.</a:t>
            </a:r>
          </a:p>
        </p:txBody>
      </p:sp>
    </p:spTree>
  </p:cSld>
  <p:clrMapOvr>
    <a:masterClrMapping/>
  </p:clrMapOvr>
  <p:transition spd="fast">
    <p:wipe dir="r"/>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107166" y="-6051888"/>
            <a:ext cx="21856564" cy="22049497"/>
          </a:xfrm>
          <a:custGeom>
            <a:avLst/>
            <a:gdLst/>
            <a:ahLst/>
            <a:cxnLst/>
            <a:rect r="r" b="b" t="t" l="l"/>
            <a:pathLst>
              <a:path h="22049497" w="21856564">
                <a:moveTo>
                  <a:pt x="0" y="0"/>
                </a:moveTo>
                <a:lnTo>
                  <a:pt x="21856563" y="0"/>
                </a:lnTo>
                <a:lnTo>
                  <a:pt x="21856563" y="22049497"/>
                </a:lnTo>
                <a:lnTo>
                  <a:pt x="0" y="2204949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648890" y="712767"/>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Εκπαίδευση του Μοντέλου</a:t>
            </a:r>
          </a:p>
        </p:txBody>
      </p:sp>
      <p:sp>
        <p:nvSpPr>
          <p:cNvPr name="TextBox 4" id="4"/>
          <p:cNvSpPr txBox="true"/>
          <p:nvPr/>
        </p:nvSpPr>
        <p:spPr>
          <a:xfrm rot="0">
            <a:off x="394961" y="2682875"/>
            <a:ext cx="16428563" cy="6540500"/>
          </a:xfrm>
          <a:prstGeom prst="rect">
            <a:avLst/>
          </a:prstGeom>
        </p:spPr>
        <p:txBody>
          <a:bodyPr anchor="t" rtlCol="false" tIns="0" lIns="0" bIns="0" rIns="0">
            <a:spAutoFit/>
          </a:bodyPr>
          <a:lstStyle/>
          <a:p>
            <a:pPr algn="just">
              <a:lnSpc>
                <a:spcPts val="3249"/>
              </a:lnSpc>
            </a:pPr>
            <a:r>
              <a:rPr lang="en-US" sz="2499">
                <a:solidFill>
                  <a:srgbClr val="000000"/>
                </a:solidFill>
                <a:latin typeface="Century Gothic Paneuropean"/>
                <a:ea typeface="Century Gothic Paneuropean"/>
                <a:cs typeface="Century Gothic Paneuropean"/>
                <a:sym typeface="Century Gothic Paneuropean"/>
              </a:rPr>
              <a:t>Οι παρακάτω τιμές επιλέχθηκαν ύστερα από την υλοποίηση του </a:t>
            </a:r>
            <a:r>
              <a:rPr lang="en-US" sz="2499" b="true">
                <a:solidFill>
                  <a:srgbClr val="000000"/>
                </a:solidFill>
                <a:latin typeface="Century Gothic Paneuropean Bold"/>
                <a:ea typeface="Century Gothic Paneuropean Bold"/>
                <a:cs typeface="Century Gothic Paneuropean Bold"/>
                <a:sym typeface="Century Gothic Paneuropean Bold"/>
              </a:rPr>
              <a:t>Grid Search </a:t>
            </a:r>
            <a:r>
              <a:rPr lang="en-US" sz="2499">
                <a:solidFill>
                  <a:srgbClr val="000000"/>
                </a:solidFill>
                <a:latin typeface="Century Gothic Paneuropean"/>
                <a:ea typeface="Century Gothic Paneuropean"/>
                <a:cs typeface="Century Gothic Paneuropean"/>
                <a:sym typeface="Century Gothic Paneuropean"/>
              </a:rPr>
              <a:t>και την αξιολόγηση του μοντέλου σε διάφορους συνδυασμούς υπερπαραμέτρων και πλήθους lags.</a:t>
            </a:r>
          </a:p>
          <a:p>
            <a:pPr algn="just">
              <a:lnSpc>
                <a:spcPts val="3249"/>
              </a:lnSpc>
            </a:pPr>
            <a:r>
              <a:rPr lang="en-US" sz="2499" b="true">
                <a:solidFill>
                  <a:srgbClr val="000000"/>
                </a:solidFill>
                <a:latin typeface="Century Gothic Paneuropean Bold"/>
                <a:ea typeface="Century Gothic Paneuropean Bold"/>
                <a:cs typeface="Century Gothic Paneuropean Bold"/>
                <a:sym typeface="Century Gothic Paneuropean Bold"/>
              </a:rPr>
              <a:t>i. Υπερπαράμετροι</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reg:squarederror</a:t>
            </a:r>
            <a:r>
              <a:rPr lang="en-US" sz="2499">
                <a:solidFill>
                  <a:srgbClr val="000000"/>
                </a:solidFill>
                <a:latin typeface="Century Gothic Paneuropean"/>
                <a:ea typeface="Century Gothic Paneuropean"/>
                <a:cs typeface="Century Gothic Paneuropean"/>
                <a:sym typeface="Century Gothic Paneuropean"/>
              </a:rPr>
              <a:t>: Το μοντέλο εκπαιδεύεται για πρόβλεψη συνεχών αριθμητικών τιμών με στόχο τη μείωση του μέσου τετραγωνικού σφάλματος (Mean Squared Error - MSE)</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max_depth: 3: </a:t>
            </a:r>
            <a:r>
              <a:rPr lang="en-US" sz="2499">
                <a:solidFill>
                  <a:srgbClr val="000000"/>
                </a:solidFill>
                <a:latin typeface="Century Gothic Paneuropean"/>
                <a:ea typeface="Century Gothic Paneuropean"/>
                <a:cs typeface="Century Gothic Paneuropean"/>
                <a:sym typeface="Century Gothic Paneuropean"/>
              </a:rPr>
              <a:t>Ορίζει το μέγιστο βάθος κάθε δέντρου στο XGBoost. Βαθύτερα δέντρα μπορούν να μοντελοποιήσουν πιο πολύπλοκες σχέσεις, αλλά αυξάνουν τον κίνδυνο overfitting.</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learning_rate: 0.05: </a:t>
            </a:r>
            <a:r>
              <a:rPr lang="en-US" sz="2499">
                <a:solidFill>
                  <a:srgbClr val="000000"/>
                </a:solidFill>
                <a:latin typeface="Century Gothic Paneuropean"/>
                <a:ea typeface="Century Gothic Paneuropean"/>
                <a:cs typeface="Century Gothic Paneuropean"/>
                <a:sym typeface="Century Gothic Paneuropean"/>
              </a:rPr>
              <a:t>Καθορίζει πόσο γρήγορα "μαθαίνει" το μοντέλο από κάθε δέντρο που προστίθεται. Μικρές τιμές όπως το 0,1 που επιλέχθηκε συνεπάγονται πιο αργή και σταθερή μάθηση, η οποία βοηθά στην γενίκευση.</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n_estimators: 200</a:t>
            </a:r>
            <a:r>
              <a:rPr lang="en-US" sz="2499">
                <a:solidFill>
                  <a:srgbClr val="000000"/>
                </a:solidFill>
                <a:latin typeface="Century Gothic Paneuropean"/>
                <a:ea typeface="Century Gothic Paneuropean"/>
                <a:cs typeface="Century Gothic Paneuropean"/>
                <a:sym typeface="Century Gothic Paneuropean"/>
              </a:rPr>
              <a:t>: Ορίζει τον μέγιστο αριθμό δέντρων που θα εκπαιδευτούν. Το κάθε δέντρο προσπαθεί να διορθώσει τα λάθη του προηγούμενο.</a:t>
            </a:r>
          </a:p>
          <a:p>
            <a:pPr algn="just">
              <a:lnSpc>
                <a:spcPts val="3249"/>
              </a:lnSpc>
            </a:pPr>
            <a:r>
              <a:rPr lang="en-US" sz="2499" b="true">
                <a:solidFill>
                  <a:srgbClr val="000000"/>
                </a:solidFill>
                <a:latin typeface="Century Gothic Paneuropean Bold"/>
                <a:ea typeface="Century Gothic Paneuropean Bold"/>
                <a:cs typeface="Century Gothic Paneuropean Bold"/>
                <a:sym typeface="Century Gothic Paneuropean Bold"/>
              </a:rPr>
              <a:t>ii. Πλήθος lags</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num_lags</a:t>
            </a:r>
            <a:r>
              <a:rPr lang="en-US" sz="2499">
                <a:solidFill>
                  <a:srgbClr val="000000"/>
                </a:solidFill>
                <a:latin typeface="Century Gothic Paneuropean"/>
                <a:ea typeface="Century Gothic Paneuropean"/>
                <a:cs typeface="Century Gothic Paneuropean"/>
                <a:sym typeface="Century Gothic Paneuropean"/>
              </a:rPr>
              <a:t>: 30: Σημαίνει ότι εφόσον ο ρυθμός δειγματοληψίας (</a:t>
            </a:r>
            <a:r>
              <a:rPr lang="en-US" b="true" sz="2499">
                <a:solidFill>
                  <a:srgbClr val="000000"/>
                </a:solidFill>
                <a:latin typeface="Century Gothic Paneuropean Bold"/>
                <a:ea typeface="Century Gothic Paneuropean Bold"/>
                <a:cs typeface="Century Gothic Paneuropean Bold"/>
                <a:sym typeface="Century Gothic Paneuropean Bold"/>
              </a:rPr>
              <a:t>lag_interval</a:t>
            </a:r>
            <a:r>
              <a:rPr lang="en-US" sz="2499">
                <a:solidFill>
                  <a:srgbClr val="000000"/>
                </a:solidFill>
                <a:latin typeface="Century Gothic Paneuropean"/>
                <a:ea typeface="Century Gothic Paneuropean"/>
                <a:cs typeface="Century Gothic Paneuropean"/>
                <a:sym typeface="Century Gothic Paneuropean"/>
              </a:rPr>
              <a:t>) είναι 60s, τότε θα πάμε πίσω στο χρόνο 30 λεπτά. </a:t>
            </a:r>
          </a:p>
          <a:p>
            <a:pPr algn="just">
              <a:lnSpc>
                <a:spcPts val="3249"/>
              </a:lnSpc>
            </a:pPr>
          </a:p>
        </p:txBody>
      </p:sp>
      <p:grpSp>
        <p:nvGrpSpPr>
          <p:cNvPr name="Group 5" id="5"/>
          <p:cNvGrpSpPr/>
          <p:nvPr/>
        </p:nvGrpSpPr>
        <p:grpSpPr>
          <a:xfrm rot="0">
            <a:off x="13229067" y="4299585"/>
            <a:ext cx="7188914" cy="8764322"/>
            <a:chOff x="0" y="0"/>
            <a:chExt cx="9585219" cy="11685763"/>
          </a:xfrm>
        </p:grpSpPr>
        <p:grpSp>
          <p:nvGrpSpPr>
            <p:cNvPr name="Group 6" id="6"/>
            <p:cNvGrpSpPr/>
            <p:nvPr/>
          </p:nvGrpSpPr>
          <p:grpSpPr>
            <a:xfrm rot="-2700000">
              <a:off x="-562750" y="7790982"/>
              <a:ext cx="7429400" cy="1485661"/>
              <a:chOff x="0" y="0"/>
              <a:chExt cx="31900754" cy="6379210"/>
            </a:xfrm>
          </p:grpSpPr>
          <p:sp>
            <p:nvSpPr>
              <p:cNvPr name="Freeform 7" id="7"/>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927FA2"/>
              </a:solidFill>
            </p:spPr>
          </p:sp>
        </p:grpSp>
        <p:grpSp>
          <p:nvGrpSpPr>
            <p:cNvPr name="Group 8" id="8"/>
            <p:cNvGrpSpPr/>
            <p:nvPr/>
          </p:nvGrpSpPr>
          <p:grpSpPr>
            <a:xfrm rot="-2700000">
              <a:off x="3734095" y="6248668"/>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nvGrpSpPr>
            <p:cNvPr name="Group 10" id="10"/>
            <p:cNvGrpSpPr/>
            <p:nvPr/>
          </p:nvGrpSpPr>
          <p:grpSpPr>
            <a:xfrm rot="-2700000">
              <a:off x="3831566" y="1948101"/>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53329" y="1019175"/>
            <a:ext cx="10990220" cy="542925"/>
          </a:xfrm>
          <a:prstGeom prst="rect">
            <a:avLst/>
          </a:prstGeom>
        </p:spPr>
        <p:txBody>
          <a:bodyPr anchor="t" rtlCol="false" tIns="0" lIns="0" bIns="0" rIns="0">
            <a:spAutoFit/>
          </a:bodyPr>
          <a:lstStyle/>
          <a:p>
            <a:pPr algn="l" marL="0" indent="0" lvl="0">
              <a:lnSpc>
                <a:spcPts val="4200"/>
              </a:lnSpc>
            </a:pPr>
            <a:r>
              <a:rPr lang="en-US" b="true" sz="3500">
                <a:solidFill>
                  <a:srgbClr val="000000"/>
                </a:solidFill>
                <a:latin typeface="Century Gothic Paneuropean Bold"/>
                <a:ea typeface="Century Gothic Paneuropean Bold"/>
                <a:cs typeface="Century Gothic Paneuropean Bold"/>
                <a:sym typeface="Century Gothic Paneuropean Bold"/>
              </a:rPr>
              <a:t>Feature Engineering</a:t>
            </a:r>
          </a:p>
        </p:txBody>
      </p:sp>
      <p:sp>
        <p:nvSpPr>
          <p:cNvPr name="TextBox 4" id="4"/>
          <p:cNvSpPr txBox="true"/>
          <p:nvPr/>
        </p:nvSpPr>
        <p:spPr>
          <a:xfrm rot="0">
            <a:off x="853329" y="1716088"/>
            <a:ext cx="16581342" cy="687387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Για να βελτιώσουμε ακόμα περισσότερο την απόδοση του </a:t>
            </a:r>
            <a:r>
              <a:rPr lang="en-US" sz="2499" b="true">
                <a:solidFill>
                  <a:srgbClr val="000000"/>
                </a:solidFill>
                <a:latin typeface="Century Gothic Paneuropean Bold"/>
                <a:ea typeface="Century Gothic Paneuropean Bold"/>
                <a:cs typeface="Century Gothic Paneuropean Bold"/>
                <a:sym typeface="Century Gothic Paneuropean Bold"/>
              </a:rPr>
              <a:t>XGBoost Regressor</a:t>
            </a:r>
            <a:r>
              <a:rPr lang="en-US" sz="2499">
                <a:solidFill>
                  <a:srgbClr val="000000"/>
                </a:solidFill>
                <a:latin typeface="Century Gothic Paneuropean"/>
                <a:ea typeface="Century Gothic Paneuropean"/>
                <a:cs typeface="Century Gothic Paneuropean"/>
                <a:sym typeface="Century Gothic Paneuropean"/>
              </a:rPr>
              <a:t> εξάγουμε και επιπλέον </a:t>
            </a:r>
            <a:r>
              <a:rPr lang="en-US" sz="2499" b="true">
                <a:solidFill>
                  <a:srgbClr val="000000"/>
                </a:solidFill>
                <a:latin typeface="Century Gothic Paneuropean Bold"/>
                <a:ea typeface="Century Gothic Paneuropean Bold"/>
                <a:cs typeface="Century Gothic Paneuropean Bold"/>
                <a:sym typeface="Century Gothic Paneuropean Bold"/>
              </a:rPr>
              <a:t>χρονικά χαρακτηριστικά</a:t>
            </a:r>
            <a:r>
              <a:rPr lang="en-US" sz="2499">
                <a:solidFill>
                  <a:srgbClr val="000000"/>
                </a:solidFill>
                <a:latin typeface="Century Gothic Paneuropean"/>
                <a:ea typeface="Century Gothic Paneuropean"/>
                <a:cs typeface="Century Gothic Paneuropean"/>
                <a:sym typeface="Century Gothic Paneuropean"/>
              </a:rPr>
              <a:t>, τα οποία προκύπτουν από την εκάστοτε ημερομηνία μιας και έχουμε χρονοσειρά. Αυτά είναι:</a:t>
            </a:r>
          </a:p>
          <a:p>
            <a:pPr algn="just" marL="539749" indent="-269875" lvl="1">
              <a:lnSpc>
                <a:spcPts val="2874"/>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Hour</a:t>
            </a:r>
            <a:r>
              <a:rPr lang="en-US" sz="2499">
                <a:solidFill>
                  <a:srgbClr val="000000"/>
                </a:solidFill>
                <a:latin typeface="Century Gothic Paneuropean"/>
                <a:ea typeface="Century Gothic Paneuropean"/>
                <a:cs typeface="Century Gothic Paneuropean"/>
                <a:sym typeface="Century Gothic Paneuropean"/>
              </a:rPr>
              <a:t>: περιέχει την ώρα που αντιπροσωπεύει το timestamp</a:t>
            </a:r>
          </a:p>
          <a:p>
            <a:pPr algn="just" marL="539749" indent="-269875" lvl="1">
              <a:lnSpc>
                <a:spcPts val="2874"/>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Day_of_week</a:t>
            </a:r>
            <a:r>
              <a:rPr lang="en-US" sz="2499">
                <a:solidFill>
                  <a:srgbClr val="000000"/>
                </a:solidFill>
                <a:latin typeface="Century Gothic Paneuropean"/>
                <a:ea typeface="Century Gothic Paneuropean"/>
                <a:cs typeface="Century Gothic Paneuropean"/>
                <a:sym typeface="Century Gothic Paneuropean"/>
              </a:rPr>
              <a:t>: περιέχει την ημέρα η οποία αντιστοιχεί στο timestamp</a:t>
            </a:r>
          </a:p>
          <a:p>
            <a:pPr algn="just" marL="539749" indent="-269875" lvl="1">
              <a:lnSpc>
                <a:spcPts val="2874"/>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Is_weekend</a:t>
            </a:r>
            <a:r>
              <a:rPr lang="en-US" sz="2499">
                <a:solidFill>
                  <a:srgbClr val="000000"/>
                </a:solidFill>
                <a:latin typeface="Century Gothic Paneuropean"/>
                <a:ea typeface="Century Gothic Paneuropean"/>
                <a:cs typeface="Century Gothic Paneuropean"/>
                <a:sym typeface="Century Gothic Paneuropean"/>
              </a:rPr>
              <a:t>: είναι boolean μεταβλητή και αντιπροσωπεύει αν η συγκεκριμένη μέρα που αντιστοιχεί το timestamp ανήκει σε ΣΚ</a:t>
            </a:r>
          </a:p>
          <a:p>
            <a:pPr algn="just">
              <a:lnSpc>
                <a:spcPts val="2874"/>
              </a:lnSpc>
            </a:pPr>
          </a:p>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Έτσι, βοηθάμε το μοντέλο να εντοπίσει ακόμα πιο συγκεκριμένα patterns τα οποία σχετίζονται με τη συμπεριφορά του </a:t>
            </a:r>
            <a:r>
              <a:rPr lang="en-US" sz="2499" b="true">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στον χρόνο. Για παράδειγμα, η τιμή του μπορεί να παρουσιάζει αύξηση σε συγκεκριμένες ώρες της ημέρας ή κατά τη διάρκεια του ΣΚ. Αυτό είναι μια σημαντική πληροφορία που πρέπει να συμπεριληφθεί στην εκπαίδευση.</a:t>
            </a:r>
          </a:p>
          <a:p>
            <a:pPr algn="just">
              <a:lnSpc>
                <a:spcPts val="2874"/>
              </a:lnSpc>
            </a:pPr>
          </a:p>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Επίσης, εισάγουμε </a:t>
            </a:r>
            <a:r>
              <a:rPr lang="en-US" sz="2499" b="true">
                <a:solidFill>
                  <a:srgbClr val="000000"/>
                </a:solidFill>
                <a:latin typeface="Century Gothic Paneuropean Bold"/>
                <a:ea typeface="Century Gothic Paneuropean Bold"/>
                <a:cs typeface="Century Gothic Paneuropean Bold"/>
                <a:sym typeface="Century Gothic Paneuropean Bold"/>
              </a:rPr>
              <a:t>rolling windows</a:t>
            </a:r>
            <a:r>
              <a:rPr lang="en-US" sz="2499">
                <a:solidFill>
                  <a:srgbClr val="000000"/>
                </a:solidFill>
                <a:latin typeface="Century Gothic Paneuropean"/>
                <a:ea typeface="Century Gothic Paneuropean"/>
                <a:cs typeface="Century Gothic Paneuropean"/>
                <a:sym typeface="Century Gothic Paneuropean"/>
              </a:rPr>
              <a:t> ανά 10 και 30 λεπτά πίσω στο χρόνο και πιο συγκεκριμένα υπολογίζουμε το </a:t>
            </a:r>
            <a:r>
              <a:rPr lang="en-US" sz="2499" b="true">
                <a:solidFill>
                  <a:srgbClr val="000000"/>
                </a:solidFill>
                <a:latin typeface="Century Gothic Paneuropean Bold"/>
                <a:ea typeface="Century Gothic Paneuropean Bold"/>
                <a:cs typeface="Century Gothic Paneuropean Bold"/>
                <a:sym typeface="Century Gothic Paneuropean Bold"/>
              </a:rPr>
              <a:t>rolling mean</a:t>
            </a:r>
            <a:r>
              <a:rPr lang="en-US" sz="2499">
                <a:solidFill>
                  <a:srgbClr val="000000"/>
                </a:solidFill>
                <a:latin typeface="Century Gothic Paneuropean"/>
                <a:ea typeface="Century Gothic Paneuropean"/>
                <a:cs typeface="Century Gothic Paneuropean"/>
                <a:sym typeface="Century Gothic Paneuropean"/>
              </a:rPr>
              <a:t> για τα εξής χαρακτηριστικά: </a:t>
            </a:r>
            <a:r>
              <a:rPr lang="en-US" sz="2499" b="true">
                <a:solidFill>
                  <a:srgbClr val="000000"/>
                </a:solidFill>
                <a:latin typeface="Century Gothic Paneuropean Bold"/>
                <a:ea typeface="Century Gothic Paneuropean Bold"/>
                <a:cs typeface="Century Gothic Paneuropean Bold"/>
                <a:sym typeface="Century Gothic Paneuropean Bold"/>
              </a:rPr>
              <a:t>'RSRP', 'RSRQ', 'SNR', 'RSSI', 'Speed', 'DL_bitrate', 'UL_bitrate'</a:t>
            </a:r>
            <a:r>
              <a:rPr lang="en-US" sz="2499">
                <a:solidFill>
                  <a:srgbClr val="000000"/>
                </a:solidFill>
                <a:latin typeface="Century Gothic Paneuropean"/>
                <a:ea typeface="Century Gothic Paneuropean"/>
                <a:cs typeface="Century Gothic Paneuropean"/>
                <a:sym typeface="Century Gothic Paneuropean"/>
              </a:rPr>
              <a:t>, τα οποία έχουν την μεγαλύτερη βαρύτητα. Με αυτό το τρόπο:</a:t>
            </a:r>
          </a:p>
          <a:p>
            <a:pPr algn="just" marL="539749" indent="-269875" lvl="1">
              <a:lnSpc>
                <a:spcPts val="2874"/>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ομαλοποιείται ο θόρυβος,</a:t>
            </a:r>
          </a:p>
          <a:p>
            <a:pPr algn="just" marL="539749" indent="-269875" lvl="1">
              <a:lnSpc>
                <a:spcPts val="2874"/>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αναδεικνύονται τάσεις (π.χ. αυξητικό ή πτωτικό μοτίβο),</a:t>
            </a:r>
          </a:p>
          <a:p>
            <a:pPr algn="just" marL="539749" indent="-269875" lvl="1">
              <a:lnSpc>
                <a:spcPts val="2874"/>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ενισχύεται η προβλεπτικότητα σε time series μοντέλα</a:t>
            </a:r>
          </a:p>
          <a:p>
            <a:pPr algn="just">
              <a:lnSpc>
                <a:spcPts val="2874"/>
              </a:lnSpc>
            </a:pP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453254">
                <a:alpha val="100000"/>
              </a:srgbClr>
            </a:gs>
            <a:gs pos="50000">
              <a:srgbClr val="5A426D">
                <a:alpha val="100000"/>
              </a:srgbClr>
            </a:gs>
            <a:gs pos="100000">
              <a:srgbClr val="9E6881">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11893" y="930728"/>
            <a:ext cx="16547407" cy="1641269"/>
            <a:chOff x="0" y="0"/>
            <a:chExt cx="17678396" cy="1753447"/>
          </a:xfrm>
        </p:grpSpPr>
        <p:sp>
          <p:nvSpPr>
            <p:cNvPr name="Freeform 4" id="4"/>
            <p:cNvSpPr/>
            <p:nvPr/>
          </p:nvSpPr>
          <p:spPr>
            <a:xfrm flipH="false" flipV="false" rot="0">
              <a:off x="0" y="0"/>
              <a:ext cx="17678395" cy="1753447"/>
            </a:xfrm>
            <a:custGeom>
              <a:avLst/>
              <a:gdLst/>
              <a:ahLst/>
              <a:cxnLst/>
              <a:rect r="r" b="b" t="t" l="l"/>
              <a:pathLst>
                <a:path h="1753447" w="17678395">
                  <a:moveTo>
                    <a:pt x="0" y="0"/>
                  </a:moveTo>
                  <a:lnTo>
                    <a:pt x="17678395" y="0"/>
                  </a:lnTo>
                  <a:lnTo>
                    <a:pt x="17678395" y="1753447"/>
                  </a:lnTo>
                  <a:lnTo>
                    <a:pt x="0" y="1753447"/>
                  </a:lnTo>
                  <a:close/>
                </a:path>
              </a:pathLst>
            </a:custGeom>
            <a:solidFill>
              <a:srgbClr val="000000">
                <a:alpha val="0"/>
              </a:srgbClr>
            </a:solidFill>
          </p:spPr>
        </p:sp>
        <p:sp>
          <p:nvSpPr>
            <p:cNvPr name="TextBox 5" id="5"/>
            <p:cNvSpPr txBox="true"/>
            <p:nvPr/>
          </p:nvSpPr>
          <p:spPr>
            <a:xfrm>
              <a:off x="0" y="0"/>
              <a:ext cx="17678396" cy="1753447"/>
            </a:xfrm>
            <a:prstGeom prst="rect">
              <a:avLst/>
            </a:prstGeom>
          </p:spPr>
          <p:txBody>
            <a:bodyPr anchor="ctr" rtlCol="false" tIns="0" lIns="0" bIns="0" rIns="0"/>
            <a:lstStyle/>
            <a:p>
              <a:pPr algn="just">
                <a:lnSpc>
                  <a:spcPts val="5519"/>
                </a:lnSpc>
              </a:pPr>
              <a:r>
                <a:rPr lang="en-US" sz="4599" b="true">
                  <a:solidFill>
                    <a:srgbClr val="FFFFFF"/>
                  </a:solidFill>
                  <a:latin typeface="Century Gothic Paneuropean Bold"/>
                  <a:ea typeface="Century Gothic Paneuropean Bold"/>
                  <a:cs typeface="Century Gothic Paneuropean Bold"/>
                  <a:sym typeface="Century Gothic Paneuropean Bold"/>
                </a:rPr>
                <a:t>ΣΗΜΑΣΙΑ ΤΗΣ ΠΡΟΒΛΕΨΗΣ ΤΟΥ DOWNLINK BITRATE ΣΥΣΚΕΥΩΝ ΣΤΑ ΣΥΓΧΡΟΝΑ ΔΙΚΤΥΑ 5G</a:t>
              </a:r>
            </a:p>
          </p:txBody>
        </p:sp>
      </p:grpSp>
      <p:sp>
        <p:nvSpPr>
          <p:cNvPr name="Freeform 6" id="6" descr="Εικονίδιο πύργου μετάδοσης κινητής τηλεφωνίας "/>
          <p:cNvSpPr/>
          <p:nvPr/>
        </p:nvSpPr>
        <p:spPr>
          <a:xfrm flipH="false" flipV="false" rot="0">
            <a:off x="12549056" y="4379871"/>
            <a:ext cx="5244771" cy="5244771"/>
          </a:xfrm>
          <a:custGeom>
            <a:avLst/>
            <a:gdLst/>
            <a:ahLst/>
            <a:cxnLst/>
            <a:rect r="r" b="b" t="t" l="l"/>
            <a:pathLst>
              <a:path h="5244771" w="5244771">
                <a:moveTo>
                  <a:pt x="0" y="0"/>
                </a:moveTo>
                <a:lnTo>
                  <a:pt x="5244770" y="0"/>
                </a:lnTo>
                <a:lnTo>
                  <a:pt x="5244770" y="5244771"/>
                </a:lnTo>
                <a:lnTo>
                  <a:pt x="0" y="5244771"/>
                </a:lnTo>
                <a:lnTo>
                  <a:pt x="0" y="0"/>
                </a:lnTo>
                <a:close/>
              </a:path>
            </a:pathLst>
          </a:custGeom>
          <a:blipFill>
            <a:blip r:embed="rId4"/>
            <a:stretch>
              <a:fillRect l="0" t="0" r="0" b="0"/>
            </a:stretch>
          </a:blipFill>
        </p:spPr>
      </p:sp>
      <p:grpSp>
        <p:nvGrpSpPr>
          <p:cNvPr name="Group 7" id="7"/>
          <p:cNvGrpSpPr/>
          <p:nvPr/>
        </p:nvGrpSpPr>
        <p:grpSpPr>
          <a:xfrm rot="0">
            <a:off x="711893" y="3568871"/>
            <a:ext cx="10587483" cy="3831818"/>
            <a:chOff x="0" y="0"/>
            <a:chExt cx="14116644" cy="5109090"/>
          </a:xfrm>
        </p:grpSpPr>
        <p:sp>
          <p:nvSpPr>
            <p:cNvPr name="Freeform 8" id="8"/>
            <p:cNvSpPr/>
            <p:nvPr/>
          </p:nvSpPr>
          <p:spPr>
            <a:xfrm flipH="false" flipV="false" rot="0">
              <a:off x="0" y="0"/>
              <a:ext cx="14116644" cy="5109090"/>
            </a:xfrm>
            <a:custGeom>
              <a:avLst/>
              <a:gdLst/>
              <a:ahLst/>
              <a:cxnLst/>
              <a:rect r="r" b="b" t="t" l="l"/>
              <a:pathLst>
                <a:path h="5109090" w="14116644">
                  <a:moveTo>
                    <a:pt x="0" y="0"/>
                  </a:moveTo>
                  <a:lnTo>
                    <a:pt x="14116644" y="0"/>
                  </a:lnTo>
                  <a:lnTo>
                    <a:pt x="14116644" y="5109090"/>
                  </a:lnTo>
                  <a:lnTo>
                    <a:pt x="0" y="5109090"/>
                  </a:lnTo>
                  <a:close/>
                </a:path>
              </a:pathLst>
            </a:custGeom>
            <a:gradFill rotWithShape="true">
              <a:gsLst>
                <a:gs pos="0">
                  <a:srgbClr val="453254">
                    <a:alpha val="0"/>
                  </a:srgbClr>
                </a:gs>
                <a:gs pos="50000">
                  <a:srgbClr val="5A426D">
                    <a:alpha val="0"/>
                  </a:srgbClr>
                </a:gs>
                <a:gs pos="100000">
                  <a:srgbClr val="9E6881">
                    <a:alpha val="0"/>
                  </a:srgbClr>
                </a:gs>
              </a:gsLst>
              <a:path path="circle">
                <a:fillToRect l="0" r="100000" t="0" b="100000"/>
              </a:path>
              <a:tileRect r="0" l="-100000" b="0" t="-100000"/>
            </a:gradFill>
          </p:spPr>
        </p:sp>
        <p:sp>
          <p:nvSpPr>
            <p:cNvPr name="TextBox 9" id="9"/>
            <p:cNvSpPr txBox="true"/>
            <p:nvPr/>
          </p:nvSpPr>
          <p:spPr>
            <a:xfrm>
              <a:off x="0" y="0"/>
              <a:ext cx="14116644" cy="5109090"/>
            </a:xfrm>
            <a:prstGeom prst="rect">
              <a:avLst/>
            </a:prstGeom>
          </p:spPr>
          <p:txBody>
            <a:bodyPr anchor="t" rtlCol="false" tIns="0" lIns="0" bIns="0" rIns="0"/>
            <a:lstStyle/>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Βελτιστοποίηση της κατανομής πόρων και αποφυγή συμφόρησης</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Βελτίωση εμπειρίας χρήστη και ποιότητας υπηρεσίας (QoS)</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Υποστήριξη προηγμένων εφαρμογών και δικτυακών τεχνολογιών</a:t>
              </a:r>
            </a:p>
            <a:p>
              <a:pPr algn="just" marL="434340" indent="-217170" lvl="1">
                <a:lnSpc>
                  <a:spcPts val="2879"/>
                </a:lnSpc>
              </a:pPr>
            </a:p>
            <a:p>
              <a:pPr algn="just" marL="434340" indent="-217170" lvl="1">
                <a:lnSpc>
                  <a:spcPts val="2879"/>
                </a:lnSpc>
              </a:pPr>
              <a:r>
                <a:rPr lang="en-US" sz="2400">
                  <a:solidFill>
                    <a:srgbClr val="FFFFFF"/>
                  </a:solidFill>
                  <a:latin typeface="Century Gothic Paneuropean"/>
                  <a:ea typeface="Century Gothic Paneuropean"/>
                  <a:cs typeface="Century Gothic Paneuropean"/>
                  <a:sym typeface="Century Gothic Paneuropean"/>
                </a:rPr>
                <a:t> </a:t>
              </a:r>
            </a:p>
            <a:p>
              <a:pPr algn="just" marL="434340" indent="-217170" lvl="1">
                <a:lnSpc>
                  <a:spcPts val="2879"/>
                </a:lnSpc>
                <a:buFont typeface="Arial"/>
                <a:buChar char="•"/>
              </a:pPr>
              <a:r>
                <a:rPr lang="en-US" sz="2400">
                  <a:solidFill>
                    <a:srgbClr val="FFFFFF"/>
                  </a:solidFill>
                  <a:latin typeface="Century Gothic Paneuropean"/>
                  <a:ea typeface="Century Gothic Paneuropean"/>
                  <a:cs typeface="Century Gothic Paneuropean"/>
                  <a:sym typeface="Century Gothic Paneuropean"/>
                </a:rPr>
                <a:t>Οικονομικά και ενεργειακά οφέλη</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615996" y="400325"/>
            <a:ext cx="8274836" cy="4333946"/>
          </a:xfrm>
          <a:custGeom>
            <a:avLst/>
            <a:gdLst/>
            <a:ahLst/>
            <a:cxnLst/>
            <a:rect r="r" b="b" t="t" l="l"/>
            <a:pathLst>
              <a:path h="4333946" w="8274836">
                <a:moveTo>
                  <a:pt x="0" y="0"/>
                </a:moveTo>
                <a:lnTo>
                  <a:pt x="8274837" y="0"/>
                </a:lnTo>
                <a:lnTo>
                  <a:pt x="8274837" y="4333946"/>
                </a:lnTo>
                <a:lnTo>
                  <a:pt x="0" y="4333946"/>
                </a:lnTo>
                <a:lnTo>
                  <a:pt x="0" y="0"/>
                </a:lnTo>
                <a:close/>
              </a:path>
            </a:pathLst>
          </a:custGeom>
          <a:blipFill>
            <a:blip r:embed="rId2"/>
            <a:stretch>
              <a:fillRect l="0" t="0" r="0" b="0"/>
            </a:stretch>
          </a:blipFill>
        </p:spPr>
      </p:sp>
      <p:sp>
        <p:nvSpPr>
          <p:cNvPr name="Freeform 3" id="3"/>
          <p:cNvSpPr/>
          <p:nvPr/>
        </p:nvSpPr>
        <p:spPr>
          <a:xfrm flipH="false" flipV="false" rot="0">
            <a:off x="320996" y="4761100"/>
            <a:ext cx="8545749" cy="4497200"/>
          </a:xfrm>
          <a:custGeom>
            <a:avLst/>
            <a:gdLst/>
            <a:ahLst/>
            <a:cxnLst/>
            <a:rect r="r" b="b" t="t" l="l"/>
            <a:pathLst>
              <a:path h="4497200" w="8545749">
                <a:moveTo>
                  <a:pt x="0" y="0"/>
                </a:moveTo>
                <a:lnTo>
                  <a:pt x="8545749" y="0"/>
                </a:lnTo>
                <a:lnTo>
                  <a:pt x="8545749" y="4497200"/>
                </a:lnTo>
                <a:lnTo>
                  <a:pt x="0" y="4497200"/>
                </a:lnTo>
                <a:lnTo>
                  <a:pt x="0" y="0"/>
                </a:lnTo>
                <a:close/>
              </a:path>
            </a:pathLst>
          </a:custGeom>
          <a:blipFill>
            <a:blip r:embed="rId3"/>
            <a:stretch>
              <a:fillRect l="0" t="0" r="0" b="0"/>
            </a:stretch>
          </a:blipFill>
        </p:spPr>
      </p:sp>
      <p:sp>
        <p:nvSpPr>
          <p:cNvPr name="TextBox 4" id="4"/>
          <p:cNvSpPr txBox="true"/>
          <p:nvPr/>
        </p:nvSpPr>
        <p:spPr>
          <a:xfrm rot="0">
            <a:off x="320996" y="2247994"/>
            <a:ext cx="8927007" cy="1717675"/>
          </a:xfrm>
          <a:prstGeom prst="rect">
            <a:avLst/>
          </a:prstGeom>
        </p:spPr>
        <p:txBody>
          <a:bodyPr anchor="t" rtlCol="false" tIns="0" lIns="0" bIns="0" rIns="0">
            <a:spAutoFit/>
          </a:bodyPr>
          <a:lstStyle/>
          <a:p>
            <a:pPr algn="just" marL="0" indent="0" lvl="0">
              <a:lnSpc>
                <a:spcPts val="2749"/>
              </a:lnSpc>
            </a:pPr>
            <a:r>
              <a:rPr lang="en-US" sz="2499">
                <a:solidFill>
                  <a:srgbClr val="000000"/>
                </a:solidFill>
                <a:latin typeface="Century Gothic Paneuropean"/>
                <a:ea typeface="Century Gothic Paneuropean"/>
                <a:cs typeface="Century Gothic Paneuropean"/>
                <a:sym typeface="Century Gothic Paneuropean"/>
              </a:rPr>
              <a:t>Τα γραφήματα παρουσιάζουν την εξέλιξη του σφάλματος κατά την εκπαίδευση του μοντέλου XGBoost σε όρους </a:t>
            </a:r>
            <a:r>
              <a:rPr lang="en-US" b="true" sz="2499">
                <a:solidFill>
                  <a:srgbClr val="000000"/>
                </a:solidFill>
                <a:latin typeface="Century Gothic Paneuropean Bold"/>
                <a:ea typeface="Century Gothic Paneuropean Bold"/>
                <a:cs typeface="Century Gothic Paneuropean Bold"/>
                <a:sym typeface="Century Gothic Paneuropean Bold"/>
              </a:rPr>
              <a:t>RMSE </a:t>
            </a:r>
            <a:r>
              <a:rPr lang="en-US" sz="2499">
                <a:solidFill>
                  <a:srgbClr val="000000"/>
                </a:solidFill>
                <a:latin typeface="Century Gothic Paneuropean"/>
                <a:ea typeface="Century Gothic Paneuropean"/>
                <a:cs typeface="Century Gothic Paneuropean"/>
                <a:sym typeface="Century Gothic Paneuropean"/>
              </a:rPr>
              <a:t>(Root Mean Squared Error) και </a:t>
            </a:r>
            <a:r>
              <a:rPr lang="en-US" b="true" sz="2499">
                <a:solidFill>
                  <a:srgbClr val="000000"/>
                </a:solidFill>
                <a:latin typeface="Century Gothic Paneuropean Bold"/>
                <a:ea typeface="Century Gothic Paneuropean Bold"/>
                <a:cs typeface="Century Gothic Paneuropean Bold"/>
                <a:sym typeface="Century Gothic Paneuropean Bold"/>
              </a:rPr>
              <a:t>MAE </a:t>
            </a:r>
            <a:r>
              <a:rPr lang="en-US" sz="2499">
                <a:solidFill>
                  <a:srgbClr val="000000"/>
                </a:solidFill>
                <a:latin typeface="Century Gothic Paneuropean"/>
                <a:ea typeface="Century Gothic Paneuropean"/>
                <a:cs typeface="Century Gothic Paneuropean"/>
                <a:sym typeface="Century Gothic Paneuropean"/>
              </a:rPr>
              <a:t>(Mean Absolute Error) για το training, validation και testing set.</a:t>
            </a:r>
          </a:p>
          <a:p>
            <a:pPr algn="just" marL="0" indent="0" lvl="0">
              <a:lnSpc>
                <a:spcPts val="2749"/>
              </a:lnSpc>
            </a:pPr>
          </a:p>
        </p:txBody>
      </p:sp>
      <p:sp>
        <p:nvSpPr>
          <p:cNvPr name="TextBox 5" id="5"/>
          <p:cNvSpPr txBox="true"/>
          <p:nvPr/>
        </p:nvSpPr>
        <p:spPr>
          <a:xfrm rot="0">
            <a:off x="9144000" y="4860225"/>
            <a:ext cx="8746833" cy="4289425"/>
          </a:xfrm>
          <a:prstGeom prst="rect">
            <a:avLst/>
          </a:prstGeom>
        </p:spPr>
        <p:txBody>
          <a:bodyPr anchor="t" rtlCol="false" tIns="0" lIns="0" bIns="0" rIns="0">
            <a:spAutoFit/>
          </a:bodyPr>
          <a:lstStyle/>
          <a:p>
            <a:pPr algn="just" marL="539753" indent="-269876" lvl="1">
              <a:lnSpc>
                <a:spcPts val="3125"/>
              </a:lnSpc>
              <a:buFont typeface="Arial"/>
              <a:buChar char="•"/>
            </a:pPr>
            <a:r>
              <a:rPr lang="en-US" sz="2500">
                <a:solidFill>
                  <a:srgbClr val="000000"/>
                </a:solidFill>
                <a:latin typeface="Gotham"/>
                <a:ea typeface="Gotham"/>
                <a:cs typeface="Gotham"/>
                <a:sym typeface="Gotham"/>
              </a:rPr>
              <a:t>Και στα δύο γραφήματα το σφάλμα μειώνεται ραγδαία κατά τις πρώτες 20 εποχές εκπαίδευσης και στη συνέχεια </a:t>
            </a:r>
            <a:r>
              <a:rPr lang="en-US" b="true" sz="2500">
                <a:solidFill>
                  <a:srgbClr val="000000"/>
                </a:solidFill>
                <a:latin typeface="Gotham Bold"/>
                <a:ea typeface="Gotham Bold"/>
                <a:cs typeface="Gotham Bold"/>
                <a:sym typeface="Gotham Bold"/>
              </a:rPr>
              <a:t>σταθεροποιείται πολύ κοντά στο 0</a:t>
            </a:r>
            <a:r>
              <a:rPr lang="en-US" sz="2500">
                <a:solidFill>
                  <a:srgbClr val="000000"/>
                </a:solidFill>
                <a:latin typeface="Gotham"/>
                <a:ea typeface="Gotham"/>
                <a:cs typeface="Gotham"/>
                <a:sym typeface="Gotham"/>
              </a:rPr>
              <a:t>.</a:t>
            </a:r>
          </a:p>
          <a:p>
            <a:pPr algn="just" marL="539753" indent="-269876" lvl="1">
              <a:lnSpc>
                <a:spcPts val="3125"/>
              </a:lnSpc>
              <a:buFont typeface="Arial"/>
              <a:buChar char="•"/>
            </a:pPr>
            <a:r>
              <a:rPr lang="en-US" b="true" sz="2500">
                <a:solidFill>
                  <a:srgbClr val="000000"/>
                </a:solidFill>
                <a:latin typeface="Gotham Bold"/>
                <a:ea typeface="Gotham Bold"/>
                <a:cs typeface="Gotham Bold"/>
                <a:sym typeface="Gotham Bold"/>
              </a:rPr>
              <a:t>Δεν παρατηρείται overfitting</a:t>
            </a:r>
            <a:r>
              <a:rPr lang="en-US" sz="2500">
                <a:solidFill>
                  <a:srgbClr val="000000"/>
                </a:solidFill>
                <a:latin typeface="Gotham"/>
                <a:ea typeface="Gotham"/>
                <a:cs typeface="Gotham"/>
                <a:sym typeface="Gotham"/>
              </a:rPr>
              <a:t>, καθώς το training error και το validation error σχεδόν ταυτίζονται, γεγονός το οποίο σημαίνει ότι </a:t>
            </a:r>
            <a:r>
              <a:rPr lang="en-US" b="true" sz="2500">
                <a:solidFill>
                  <a:srgbClr val="000000"/>
                </a:solidFill>
                <a:latin typeface="Gotham Bold"/>
                <a:ea typeface="Gotham Bold"/>
                <a:cs typeface="Gotham Bold"/>
                <a:sym typeface="Gotham Bold"/>
              </a:rPr>
              <a:t>το μοντέλο γενικεύει πολύ καλά</a:t>
            </a:r>
            <a:r>
              <a:rPr lang="en-US" sz="2500">
                <a:solidFill>
                  <a:srgbClr val="000000"/>
                </a:solidFill>
                <a:latin typeface="Gotham"/>
                <a:ea typeface="Gotham"/>
                <a:cs typeface="Gotham"/>
                <a:sym typeface="Gotham"/>
              </a:rPr>
              <a:t>.</a:t>
            </a:r>
          </a:p>
          <a:p>
            <a:pPr algn="just" marL="539753" indent="-269876" lvl="1">
              <a:lnSpc>
                <a:spcPts val="3125"/>
              </a:lnSpc>
              <a:buFont typeface="Arial"/>
              <a:buChar char="•"/>
            </a:pPr>
            <a:r>
              <a:rPr lang="en-US" sz="2500">
                <a:solidFill>
                  <a:srgbClr val="000000"/>
                </a:solidFill>
                <a:latin typeface="Gotham"/>
                <a:ea typeface="Gotham"/>
                <a:cs typeface="Gotham"/>
                <a:sym typeface="Gotham"/>
              </a:rPr>
              <a:t>Πράγματι</a:t>
            </a:r>
            <a:r>
              <a:rPr lang="en-US" sz="2500">
                <a:solidFill>
                  <a:srgbClr val="000000"/>
                </a:solidFill>
                <a:latin typeface="Gotham"/>
                <a:ea typeface="Gotham"/>
                <a:cs typeface="Gotham"/>
                <a:sym typeface="Gotham"/>
              </a:rPr>
              <a:t> και για το testing error παρατηρούμε ότι είναι ελάχιστα μεγαλύτερο, αλλά παρ’ όλα αυτά παραμένει πολύ κοντά στο 0 και αυτό. </a:t>
            </a:r>
          </a:p>
        </p:txBody>
      </p:sp>
      <p:sp>
        <p:nvSpPr>
          <p:cNvPr name="TextBox 6" id="6"/>
          <p:cNvSpPr txBox="true"/>
          <p:nvPr/>
        </p:nvSpPr>
        <p:spPr>
          <a:xfrm rot="0">
            <a:off x="613398" y="633412"/>
            <a:ext cx="11038801" cy="790575"/>
          </a:xfrm>
          <a:prstGeom prst="rect">
            <a:avLst/>
          </a:prstGeom>
        </p:spPr>
        <p:txBody>
          <a:bodyPr anchor="t" rtlCol="false" tIns="0" lIns="0" bIns="0" rIns="0">
            <a:spAutoFit/>
          </a:bodyPr>
          <a:lstStyle/>
          <a:p>
            <a:pPr algn="l" marL="0" indent="0" lvl="0">
              <a:lnSpc>
                <a:spcPts val="6239"/>
              </a:lnSpc>
            </a:pPr>
            <a:r>
              <a:rPr lang="en-US" b="true" sz="5199">
                <a:solidFill>
                  <a:srgbClr val="000000"/>
                </a:solidFill>
                <a:latin typeface="Century Gothic Paneuropean Bold"/>
                <a:ea typeface="Century Gothic Paneuropean Bold"/>
                <a:cs typeface="Century Gothic Paneuropean Bold"/>
                <a:sym typeface="Century Gothic Paneuropean Bold"/>
              </a:rPr>
              <a:t>Αξιολόγηση </a:t>
            </a:r>
            <a:r>
              <a:rPr lang="en-US" b="true" sz="5199">
                <a:solidFill>
                  <a:srgbClr val="000000"/>
                </a:solidFill>
                <a:latin typeface="Century Gothic Paneuropean Bold"/>
                <a:ea typeface="Century Gothic Paneuropean Bold"/>
                <a:cs typeface="Century Gothic Paneuropean Bold"/>
                <a:sym typeface="Century Gothic Paneuropean Bold"/>
              </a:rPr>
              <a:t>του Μοντέλου</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0352" y="2811551"/>
            <a:ext cx="16544319" cy="6142078"/>
          </a:xfrm>
          <a:custGeom>
            <a:avLst/>
            <a:gdLst/>
            <a:ahLst/>
            <a:cxnLst/>
            <a:rect r="r" b="b" t="t" l="l"/>
            <a:pathLst>
              <a:path h="6142078" w="16544319">
                <a:moveTo>
                  <a:pt x="0" y="0"/>
                </a:moveTo>
                <a:lnTo>
                  <a:pt x="16544319" y="0"/>
                </a:lnTo>
                <a:lnTo>
                  <a:pt x="16544319" y="6142078"/>
                </a:lnTo>
                <a:lnTo>
                  <a:pt x="0" y="6142078"/>
                </a:lnTo>
                <a:lnTo>
                  <a:pt x="0" y="0"/>
                </a:lnTo>
                <a:close/>
              </a:path>
            </a:pathLst>
          </a:custGeom>
          <a:blipFill>
            <a:blip r:embed="rId2"/>
            <a:stretch>
              <a:fillRect l="0" t="0" r="0" b="0"/>
            </a:stretch>
          </a:blipFill>
        </p:spPr>
      </p:sp>
      <p:sp>
        <p:nvSpPr>
          <p:cNvPr name="TextBox 3" id="3"/>
          <p:cNvSpPr txBox="true"/>
          <p:nvPr/>
        </p:nvSpPr>
        <p:spPr>
          <a:xfrm rot="0">
            <a:off x="853329" y="1724373"/>
            <a:ext cx="16581342" cy="72072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Παρακάτω βλέπουμε πόσο κοντά είναι η προβλεπόμενη χρονοσειρά του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σε σχέση με τη πραγματική, σχεδιάζοντας τα πρώτα 5,000 δείγματα του testing set:</a:t>
            </a:r>
          </a:p>
        </p:txBody>
      </p:sp>
    </p:spTree>
  </p:cSld>
  <p:clrMapOvr>
    <a:masterClrMapping/>
  </p:clrMapOvr>
  <p:transition spd="fast">
    <p:wipe dir="u"/>
  </p:transition>
</p:sld>
</file>

<file path=ppt/slides/slide22.xml><?xml version="1.0" encoding="utf-8"?>
<p:sld xmlns:p="http://schemas.openxmlformats.org/presentationml/2006/main" xmlns:a="http://schemas.openxmlformats.org/drawingml/2006/main">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12700" y="1931280"/>
            <a:ext cx="18300700" cy="8355720"/>
            <a:chOff x="0" y="0"/>
            <a:chExt cx="4819937" cy="2200683"/>
          </a:xfrm>
        </p:grpSpPr>
        <p:sp>
          <p:nvSpPr>
            <p:cNvPr name="Freeform 3" id="3"/>
            <p:cNvSpPr/>
            <p:nvPr/>
          </p:nvSpPr>
          <p:spPr>
            <a:xfrm flipH="false" flipV="false" rot="0">
              <a:off x="0" y="0"/>
              <a:ext cx="4819938" cy="2200684"/>
            </a:xfrm>
            <a:custGeom>
              <a:avLst/>
              <a:gdLst/>
              <a:ahLst/>
              <a:cxnLst/>
              <a:rect r="r" b="b" t="t" l="l"/>
              <a:pathLst>
                <a:path h="2200684" w="4819938">
                  <a:moveTo>
                    <a:pt x="0" y="0"/>
                  </a:moveTo>
                  <a:lnTo>
                    <a:pt x="4819938" y="0"/>
                  </a:lnTo>
                  <a:lnTo>
                    <a:pt x="4819938" y="2200684"/>
                  </a:lnTo>
                  <a:lnTo>
                    <a:pt x="0" y="2200684"/>
                  </a:lnTo>
                  <a:close/>
                </a:path>
              </a:pathLst>
            </a:custGeom>
            <a:solidFill>
              <a:srgbClr val="927FA2"/>
            </a:solidFill>
          </p:spPr>
        </p:sp>
        <p:sp>
          <p:nvSpPr>
            <p:cNvPr name="TextBox 4" id="4"/>
            <p:cNvSpPr txBox="true"/>
            <p:nvPr/>
          </p:nvSpPr>
          <p:spPr>
            <a:xfrm>
              <a:off x="0" y="-57150"/>
              <a:ext cx="4819937" cy="2257833"/>
            </a:xfrm>
            <a:prstGeom prst="rect">
              <a:avLst/>
            </a:prstGeom>
          </p:spPr>
          <p:txBody>
            <a:bodyPr anchor="ctr" rtlCol="false" tIns="50800" lIns="50800" bIns="50800" rIns="50800"/>
            <a:lstStyle/>
            <a:p>
              <a:pPr algn="ctr">
                <a:lnSpc>
                  <a:spcPts val="3150"/>
                </a:lnSpc>
              </a:pPr>
            </a:p>
          </p:txBody>
        </p:sp>
      </p:grpSp>
      <p:graphicFrame>
        <p:nvGraphicFramePr>
          <p:cNvPr name="Table 5" id="5"/>
          <p:cNvGraphicFramePr>
            <a:graphicFrameLocks noGrp="true"/>
          </p:cNvGraphicFramePr>
          <p:nvPr/>
        </p:nvGraphicFramePr>
        <p:xfrm>
          <a:off x="2746096" y="2726815"/>
          <a:ext cx="10136617" cy="4549047"/>
        </p:xfrm>
        <a:graphic>
          <a:graphicData uri="http://schemas.openxmlformats.org/drawingml/2006/table">
            <a:tbl>
              <a:tblPr/>
              <a:tblGrid>
                <a:gridCol w="1492804"/>
                <a:gridCol w="1643499"/>
                <a:gridCol w="1608697"/>
                <a:gridCol w="1555602"/>
                <a:gridCol w="3836016"/>
              </a:tblGrid>
              <a:tr h="1635641">
                <a:tc>
                  <a:txBody>
                    <a:bodyPr anchor="t" rtlCol="false"/>
                    <a:lstStyle/>
                    <a:p>
                      <a:pPr algn="ctr">
                        <a:lnSpc>
                          <a:spcPts val="998"/>
                        </a:lnSpc>
                        <a:defRPr/>
                      </a:pP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Τrain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V</a:t>
                      </a:r>
                      <a:r>
                        <a:rPr lang="en-US" sz="2499" b="true">
                          <a:solidFill>
                            <a:srgbClr val="000000"/>
                          </a:solidFill>
                          <a:latin typeface="Gotham Bold"/>
                          <a:ea typeface="Gotham Bold"/>
                          <a:cs typeface="Gotham Bold"/>
                          <a:sym typeface="Gotham Bold"/>
                        </a:rPr>
                        <a:t>alidation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Test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Σφάλματα ως ποσοστό της μέσης τιμής του DL_bitrate στο</a:t>
                      </a:r>
                      <a:r>
                        <a:rPr lang="en-US" sz="2499" b="true">
                          <a:solidFill>
                            <a:srgbClr val="000000"/>
                          </a:solidFill>
                          <a:latin typeface="Gotham Bold"/>
                          <a:ea typeface="Gotham Bold"/>
                          <a:cs typeface="Gotham Bold"/>
                          <a:sym typeface="Gotham Bold"/>
                        </a:rPr>
                        <a:t> Testing Set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r>
              <a:tr h="1277764">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RMSE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endParaRPr lang="en-US" sz="1100"/>
                    </a:p>
                    <a:p>
                      <a:pPr algn="ctr">
                        <a:lnSpc>
                          <a:spcPts val="3499"/>
                        </a:lnSpc>
                      </a:pPr>
                      <a:r>
                        <a:rPr lang="en-US" sz="2499">
                          <a:solidFill>
                            <a:srgbClr val="000000"/>
                          </a:solidFill>
                          <a:latin typeface="Gotham"/>
                          <a:ea typeface="Gotham"/>
                          <a:cs typeface="Gotham"/>
                          <a:sym typeface="Gotham"/>
                        </a:rPr>
                        <a:t>1919</a:t>
                      </a:r>
                      <a:r>
                        <a:rPr lang="en-US" sz="2499">
                          <a:solidFill>
                            <a:srgbClr val="000000"/>
                          </a:solidFill>
                          <a:latin typeface="Gotham"/>
                          <a:ea typeface="Gotham"/>
                          <a:cs typeface="Gotham"/>
                          <a:sym typeface="Gotham"/>
                        </a:rPr>
                        <a:t>.05</a:t>
                      </a:r>
                    </a:p>
                    <a:p>
                      <a:pPr algn="ctr">
                        <a:lnSpc>
                          <a:spcPts val="3499"/>
                        </a:lnSpc>
                      </a:pPr>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endParaRPr lang="en-US" sz="1100"/>
                    </a:p>
                    <a:p>
                      <a:pPr algn="ctr">
                        <a:lnSpc>
                          <a:spcPts val="3499"/>
                        </a:lnSpc>
                      </a:pPr>
                      <a:r>
                        <a:rPr lang="en-US" sz="2499">
                          <a:solidFill>
                            <a:srgbClr val="000000"/>
                          </a:solidFill>
                          <a:latin typeface="Gotham"/>
                          <a:ea typeface="Gotham"/>
                          <a:cs typeface="Gotham"/>
                          <a:sym typeface="Gotham"/>
                        </a:rPr>
                        <a:t>3793</a:t>
                      </a:r>
                      <a:r>
                        <a:rPr lang="en-US" sz="2499">
                          <a:solidFill>
                            <a:srgbClr val="000000"/>
                          </a:solidFill>
                          <a:latin typeface="Gotham"/>
                          <a:ea typeface="Gotham"/>
                          <a:cs typeface="Gotham"/>
                          <a:sym typeface="Gotham"/>
                        </a:rPr>
                        <a:t>.78</a:t>
                      </a:r>
                    </a:p>
                    <a:p>
                      <a:pPr algn="ctr">
                        <a:lnSpc>
                          <a:spcPts val="3499"/>
                        </a:lnSpc>
                      </a:pPr>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endParaRPr lang="en-US" sz="1100"/>
                    </a:p>
                    <a:p>
                      <a:pPr algn="ctr">
                        <a:lnSpc>
                          <a:spcPts val="3499"/>
                        </a:lnSpc>
                      </a:pPr>
                      <a:r>
                        <a:rPr lang="en-US" sz="2499">
                          <a:solidFill>
                            <a:srgbClr val="000000"/>
                          </a:solidFill>
                          <a:latin typeface="Gotham"/>
                          <a:ea typeface="Gotham"/>
                          <a:cs typeface="Gotham"/>
                          <a:sym typeface="Gotham"/>
                        </a:rPr>
                        <a:t>2735.95</a:t>
                      </a:r>
                    </a:p>
                    <a:p>
                      <a:pPr algn="ctr">
                        <a:lnSpc>
                          <a:spcPts val="3499"/>
                        </a:lnSpc>
                      </a:pPr>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30.11%</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r h="1635641">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MAE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endParaRPr lang="en-US" sz="1100"/>
                    </a:p>
                    <a:p>
                      <a:pPr algn="ctr">
                        <a:lnSpc>
                          <a:spcPts val="3499"/>
                        </a:lnSpc>
                      </a:pPr>
                      <a:r>
                        <a:rPr lang="en-US" sz="2499">
                          <a:solidFill>
                            <a:srgbClr val="000000"/>
                          </a:solidFill>
                          <a:latin typeface="Gotham"/>
                          <a:ea typeface="Gotham"/>
                          <a:cs typeface="Gotham"/>
                          <a:sym typeface="Gotham"/>
                        </a:rPr>
                        <a:t>10</a:t>
                      </a:r>
                      <a:r>
                        <a:rPr lang="en-US" sz="2499">
                          <a:solidFill>
                            <a:srgbClr val="000000"/>
                          </a:solidFill>
                          <a:latin typeface="Gotham"/>
                          <a:ea typeface="Gotham"/>
                          <a:cs typeface="Gotham"/>
                          <a:sym typeface="Gotham"/>
                        </a:rPr>
                        <a:t>37.29</a:t>
                      </a:r>
                    </a:p>
                    <a:p>
                      <a:pPr algn="ctr">
                        <a:lnSpc>
                          <a:spcPts val="3499"/>
                        </a:lnSpc>
                      </a:pPr>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endParaRPr lang="en-US" sz="1100"/>
                    </a:p>
                    <a:p>
                      <a:pPr algn="ctr">
                        <a:lnSpc>
                          <a:spcPts val="3499"/>
                        </a:lnSpc>
                      </a:pPr>
                      <a:r>
                        <a:rPr lang="en-US" sz="2499">
                          <a:solidFill>
                            <a:srgbClr val="000000"/>
                          </a:solidFill>
                          <a:latin typeface="Gotham"/>
                          <a:ea typeface="Gotham"/>
                          <a:cs typeface="Gotham"/>
                          <a:sym typeface="Gotham"/>
                        </a:rPr>
                        <a:t>2324.01</a:t>
                      </a:r>
                    </a:p>
                    <a:p>
                      <a:pPr algn="ctr">
                        <a:lnSpc>
                          <a:spcPts val="3499"/>
                        </a:lnSpc>
                      </a:pPr>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endParaRPr lang="en-US" sz="1100"/>
                    </a:p>
                    <a:p>
                      <a:pPr algn="ctr">
                        <a:lnSpc>
                          <a:spcPts val="3499"/>
                        </a:lnSpc>
                      </a:pPr>
                      <a:r>
                        <a:rPr lang="en-US" sz="2499">
                          <a:solidFill>
                            <a:srgbClr val="000000"/>
                          </a:solidFill>
                          <a:latin typeface="Gotham"/>
                          <a:ea typeface="Gotham"/>
                          <a:cs typeface="Gotham"/>
                          <a:sym typeface="Gotham"/>
                        </a:rPr>
                        <a:t>1542.21</a:t>
                      </a:r>
                    </a:p>
                    <a:p>
                      <a:pPr algn="ctr">
                        <a:lnSpc>
                          <a:spcPts val="3499"/>
                        </a:lnSpc>
                      </a:pPr>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16.97</a:t>
                      </a:r>
                      <a:r>
                        <a:rPr lang="en-US" sz="2499">
                          <a:solidFill>
                            <a:srgbClr val="000000"/>
                          </a:solidFill>
                          <a:latin typeface="Gotham"/>
                          <a:ea typeface="Gotham"/>
                          <a:cs typeface="Gotham"/>
                          <a:sym typeface="Gotham"/>
                        </a:rPr>
                        <a: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bl>
          </a:graphicData>
        </a:graphic>
      </p:graphicFrame>
      <p:sp>
        <p:nvSpPr>
          <p:cNvPr name="TextBox 6" id="6"/>
          <p:cNvSpPr txBox="true"/>
          <p:nvPr/>
        </p:nvSpPr>
        <p:spPr>
          <a:xfrm rot="0">
            <a:off x="686570" y="545246"/>
            <a:ext cx="17052755" cy="1071683"/>
          </a:xfrm>
          <a:prstGeom prst="rect">
            <a:avLst/>
          </a:prstGeom>
        </p:spPr>
        <p:txBody>
          <a:bodyPr anchor="t" rtlCol="false" tIns="0" lIns="0" bIns="0" rIns="0">
            <a:spAutoFit/>
          </a:bodyPr>
          <a:lstStyle/>
          <a:p>
            <a:pPr algn="ctr" marL="0" indent="0" lvl="0">
              <a:lnSpc>
                <a:spcPts val="8144"/>
              </a:lnSpc>
            </a:pPr>
            <a:r>
              <a:rPr lang="en-US" b="true" sz="7756">
                <a:solidFill>
                  <a:srgbClr val="000000"/>
                </a:solidFill>
                <a:latin typeface="Gotham Bold"/>
                <a:ea typeface="Gotham Bold"/>
                <a:cs typeface="Gotham Bold"/>
                <a:sym typeface="Gotham Bold"/>
              </a:rPr>
              <a:t>ΜΕΤΡΙΚΕΣ ΣΦΑΛΜΑΤΟΣ (Kbps)</a:t>
            </a:r>
          </a:p>
        </p:txBody>
      </p:sp>
      <p:sp>
        <p:nvSpPr>
          <p:cNvPr name="TextBox 7" id="7"/>
          <p:cNvSpPr txBox="true"/>
          <p:nvPr/>
        </p:nvSpPr>
        <p:spPr>
          <a:xfrm rot="0">
            <a:off x="677958" y="8907463"/>
            <a:ext cx="16581342" cy="720725"/>
          </a:xfrm>
          <a:prstGeom prst="rect">
            <a:avLst/>
          </a:prstGeom>
        </p:spPr>
        <p:txBody>
          <a:bodyPr anchor="t" rtlCol="false" tIns="0" lIns="0" bIns="0" rIns="0">
            <a:spAutoFit/>
          </a:bodyPr>
          <a:lstStyle/>
          <a:p>
            <a:pPr algn="just">
              <a:lnSpc>
                <a:spcPts val="2874"/>
              </a:lnSpc>
            </a:pPr>
            <a:r>
              <a:rPr lang="en-US" sz="2499">
                <a:solidFill>
                  <a:srgbClr val="000000"/>
                </a:solidFill>
                <a:latin typeface="Century Gothic Paneuropean"/>
                <a:ea typeface="Century Gothic Paneuropean"/>
                <a:cs typeface="Century Gothic Paneuropean"/>
                <a:sym typeface="Century Gothic Paneuropean"/>
              </a:rPr>
              <a:t>Γενικά, ένα αποδεκτό ποσοστό απόκλισης για τη πρόβλεψη του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θεωρείται ότι είναι </a:t>
            </a:r>
            <a:r>
              <a:rPr lang="en-US" b="true" sz="2499">
                <a:solidFill>
                  <a:srgbClr val="000000"/>
                </a:solidFill>
                <a:latin typeface="Century Gothic Paneuropean Bold"/>
                <a:ea typeface="Century Gothic Paneuropean Bold"/>
                <a:cs typeface="Century Gothic Paneuropean Bold"/>
                <a:sym typeface="Century Gothic Paneuropean Bold"/>
              </a:rPr>
              <a:t>15-25%</a:t>
            </a:r>
            <a:r>
              <a:rPr lang="en-US" sz="2499">
                <a:solidFill>
                  <a:srgbClr val="000000"/>
                </a:solidFill>
                <a:latin typeface="Century Gothic Paneuropean"/>
                <a:ea typeface="Century Gothic Paneuropean"/>
                <a:cs typeface="Century Gothic Paneuropean"/>
                <a:sym typeface="Century Gothic Paneuropean"/>
              </a:rPr>
              <a:t>, καθώς σαν feature παρουσιάζει αρκετά υψηλό variance και παρουσιάζει σχετικά απρόβλεπτες μεταβολές.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364667" y="7658782"/>
            <a:ext cx="2628218" cy="2628218"/>
          </a:xfrm>
          <a:custGeom>
            <a:avLst/>
            <a:gdLst/>
            <a:ahLst/>
            <a:cxnLst/>
            <a:rect r="r" b="b" t="t" l="l"/>
            <a:pathLst>
              <a:path h="2628218" w="2628218">
                <a:moveTo>
                  <a:pt x="0" y="0"/>
                </a:moveTo>
                <a:lnTo>
                  <a:pt x="2628218" y="0"/>
                </a:lnTo>
                <a:lnTo>
                  <a:pt x="2628218" y="2628218"/>
                </a:lnTo>
                <a:lnTo>
                  <a:pt x="0" y="2628218"/>
                </a:lnTo>
                <a:lnTo>
                  <a:pt x="0" y="0"/>
                </a:lnTo>
                <a:close/>
              </a:path>
            </a:pathLst>
          </a:custGeom>
          <a:blipFill>
            <a:blip r:embed="rId4"/>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SHAP for XGboost</a:t>
            </a:r>
          </a:p>
        </p:txBody>
      </p:sp>
    </p:spTree>
  </p:cSld>
  <p:clrMapOvr>
    <a:masterClrMapping/>
  </p:clrMapOvr>
  <p:transition spd="fast">
    <p:wipe dir="d"/>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Waterfall plot</a:t>
            </a:r>
          </a:p>
        </p:txBody>
      </p:sp>
      <p:sp>
        <p:nvSpPr>
          <p:cNvPr name="TextBox 4" id="4"/>
          <p:cNvSpPr txBox="true"/>
          <p:nvPr/>
        </p:nvSpPr>
        <p:spPr>
          <a:xfrm rot="0">
            <a:off x="1800799" y="6378727"/>
            <a:ext cx="13276781" cy="26035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Η γραμμή ξεκινά από την αναμενόμενη τιμή </a:t>
            </a:r>
            <a:r>
              <a:rPr lang="en-US" b="true" sz="2499">
                <a:solidFill>
                  <a:srgbClr val="000000"/>
                </a:solidFill>
                <a:latin typeface="Century Gothic Paneuropean Bold"/>
                <a:ea typeface="Century Gothic Paneuropean Bold"/>
                <a:cs typeface="Century Gothic Paneuropean Bold"/>
                <a:sym typeface="Century Gothic Paneuropean Bold"/>
              </a:rPr>
              <a:t>E[f(x)]</a:t>
            </a:r>
            <a:r>
              <a:rPr lang="en-US" sz="2499">
                <a:solidFill>
                  <a:srgbClr val="000000"/>
                </a:solidFill>
                <a:latin typeface="Century Gothic Paneuropean"/>
                <a:ea typeface="Century Gothic Paneuropean"/>
                <a:cs typeface="Century Gothic Paneuropean"/>
                <a:sym typeface="Century Gothic Paneuropean"/>
              </a:rPr>
              <a:t>, δηλαδή τη μέση πρόβλεψη του μοντέλου.</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Κάθε μπάρα αντιπροσωπεύει την επίδραση ενός χαρακτηριστικού (feature) στην τελική πρόβλεψη.</a:t>
            </a:r>
          </a:p>
          <a:p>
            <a:pPr algn="just" marL="539749" indent="-269875" lvl="1">
              <a:lnSpc>
                <a:spcPts val="34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Κόκκινες μπάρες</a:t>
            </a: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θετική συνεισφορά </a:t>
            </a:r>
            <a:r>
              <a:rPr lang="en-US" sz="2499">
                <a:solidFill>
                  <a:srgbClr val="000000"/>
                </a:solidFill>
                <a:latin typeface="Century Gothic Paneuropean"/>
                <a:ea typeface="Century Gothic Paneuropean"/>
                <a:cs typeface="Century Gothic Paneuropean"/>
                <a:sym typeface="Century Gothic Paneuropean"/>
              </a:rPr>
              <a:t>(αυξάνουν την τιμή της πρόβλεψης).</a:t>
            </a:r>
          </a:p>
          <a:p>
            <a:pPr algn="just" marL="539749" indent="-269875" lvl="1">
              <a:lnSpc>
                <a:spcPts val="34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Μπλε μπάρες</a:t>
            </a: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αρνητική συνεισφορά</a:t>
            </a:r>
            <a:r>
              <a:rPr lang="en-US" sz="2499">
                <a:solidFill>
                  <a:srgbClr val="000000"/>
                </a:solidFill>
                <a:latin typeface="Century Gothic Paneuropean"/>
                <a:ea typeface="Century Gothic Paneuropean"/>
                <a:cs typeface="Century Gothic Paneuropean"/>
                <a:sym typeface="Century Gothic Paneuropean"/>
              </a:rPr>
              <a:t> (μειώνουν την πρόβλεψη).</a:t>
            </a:r>
          </a:p>
        </p:txBody>
      </p:sp>
      <p:sp>
        <p:nvSpPr>
          <p:cNvPr name="TextBox 5" id="5"/>
          <p:cNvSpPr txBox="true"/>
          <p:nvPr/>
        </p:nvSpPr>
        <p:spPr>
          <a:xfrm rot="0">
            <a:off x="1831778" y="4394352"/>
            <a:ext cx="13245802" cy="1727200"/>
          </a:xfrm>
          <a:prstGeom prst="rect">
            <a:avLst/>
          </a:prstGeom>
        </p:spPr>
        <p:txBody>
          <a:bodyPr anchor="t" rtlCol="false" tIns="0" lIns="0" bIns="0" rIns="0">
            <a:spAutoFit/>
          </a:bodyPr>
          <a:lstStyle/>
          <a:p>
            <a:pPr algn="just"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Waterfall Plot</a:t>
            </a:r>
            <a:r>
              <a:rPr lang="en-US" sz="2499">
                <a:solidFill>
                  <a:srgbClr val="000000"/>
                </a:solidFill>
                <a:latin typeface="Century Gothic Paneuropean"/>
                <a:ea typeface="Century Gothic Paneuropean"/>
                <a:cs typeface="Century Gothic Paneuropean"/>
                <a:sym typeface="Century Gothic Paneuropean"/>
              </a:rPr>
              <a:t> εξηγεί μια συγκεκριμένη πρόβλεψη του μοντέλου. Δείχνει πώς ξεκινώντας από τη μέση τιμή όλων των προβλέψεων (baseline), τα επιμέρους χαρακτηριστικά τροποποίησαν την τιμή, είτε αυξάνοντάς την, είτε μειώνοντάς την, ώστε να καταλήξουμε στο τελικό output του μοντέλου.</a:t>
            </a:r>
          </a:p>
        </p:txBody>
      </p:sp>
      <p:sp>
        <p:nvSpPr>
          <p:cNvPr name="AutoShape 6" id="6"/>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7" id="7" descr="Hi Tech HUD "/>
          <p:cNvSpPr/>
          <p:nvPr/>
        </p:nvSpPr>
        <p:spPr>
          <a:xfrm flipH="false" flipV="false" rot="-1575393">
            <a:off x="-1535757" y="-3325934"/>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d"/>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4073682" y="3969154"/>
            <a:ext cx="10140637" cy="5944948"/>
          </a:xfrm>
          <a:custGeom>
            <a:avLst/>
            <a:gdLst/>
            <a:ahLst/>
            <a:cxnLst/>
            <a:rect r="r" b="b" t="t" l="l"/>
            <a:pathLst>
              <a:path h="5944948" w="10140637">
                <a:moveTo>
                  <a:pt x="0" y="0"/>
                </a:moveTo>
                <a:lnTo>
                  <a:pt x="10140636" y="0"/>
                </a:lnTo>
                <a:lnTo>
                  <a:pt x="10140636" y="5944948"/>
                </a:lnTo>
                <a:lnTo>
                  <a:pt x="0" y="5944948"/>
                </a:lnTo>
                <a:lnTo>
                  <a:pt x="0" y="0"/>
                </a:lnTo>
                <a:close/>
              </a:path>
            </a:pathLst>
          </a:custGeom>
          <a:blipFill>
            <a:blip r:embed="rId2"/>
            <a:stretch>
              <a:fillRect l="0" t="0" r="0" b="0"/>
            </a:stretch>
          </a:blipFill>
        </p:spPr>
      </p:sp>
      <p:sp>
        <p:nvSpPr>
          <p:cNvPr name="TextBox 3" id="3"/>
          <p:cNvSpPr txBox="true"/>
          <p:nvPr/>
        </p:nvSpPr>
        <p:spPr>
          <a:xfrm rot="0">
            <a:off x="301506" y="394885"/>
            <a:ext cx="17684988" cy="3333750"/>
          </a:xfrm>
          <a:prstGeom prst="rect">
            <a:avLst/>
          </a:prstGeom>
        </p:spPr>
        <p:txBody>
          <a:bodyPr anchor="t" rtlCol="false" tIns="0" lIns="0" bIns="0" rIns="0">
            <a:spAutoFit/>
          </a:bodyPr>
          <a:lstStyle/>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μοντέλο</a:t>
            </a: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βασίζεται έντονα στην τρέχουσα τιμή του </a:t>
            </a:r>
            <a:r>
              <a:rPr lang="en-US" b="true" sz="2499">
                <a:solidFill>
                  <a:srgbClr val="000000"/>
                </a:solidFill>
                <a:latin typeface="Century Gothic Paneuropean Bold"/>
                <a:ea typeface="Century Gothic Paneuropean Bold"/>
                <a:cs typeface="Century Gothic Paneuropean Bold"/>
                <a:sym typeface="Century Gothic Paneuropean Bold"/>
              </a:rPr>
              <a:t>UL_bitrate </a:t>
            </a:r>
            <a:r>
              <a:rPr lang="en-US" sz="2499">
                <a:solidFill>
                  <a:srgbClr val="000000"/>
                </a:solidFill>
                <a:latin typeface="Century Gothic Paneuropean"/>
                <a:ea typeface="Century Gothic Paneuropean"/>
                <a:cs typeface="Century Gothic Paneuropean"/>
                <a:sym typeface="Century Gothic Paneuropean"/>
              </a:rPr>
              <a:t>για να προβλέψει το</a:t>
            </a:r>
            <a:r>
              <a:rPr lang="en-US" b="true" sz="2499">
                <a:solidFill>
                  <a:srgbClr val="000000"/>
                </a:solidFill>
                <a:latin typeface="Century Gothic Paneuropean Bold"/>
                <a:ea typeface="Century Gothic Paneuropean Bold"/>
                <a:cs typeface="Century Gothic Paneuropean Bold"/>
                <a:sym typeface="Century Gothic Paneuropean Bold"/>
              </a:rPr>
              <a:t> DL_bitrate</a:t>
            </a:r>
            <a:r>
              <a:rPr lang="en-US" sz="2499">
                <a:solidFill>
                  <a:srgbClr val="000000"/>
                </a:solidFill>
                <a:latin typeface="Century Gothic Paneuropean"/>
                <a:ea typeface="Century Gothic Paneuropean"/>
                <a:cs typeface="Century Gothic Paneuropean"/>
                <a:sym typeface="Century Gothic Paneuropean"/>
              </a:rPr>
              <a:t>. Αυτό έχει νόημα αν τα δύο έχουν σχέση λόγω της φύσης του καναλιού ή της απόστασης από τον σταθμό.</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rolling mean του DL_bitrate</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πριν από 10 λεπτά</a:t>
            </a:r>
            <a:r>
              <a:rPr lang="en-US" sz="2499">
                <a:solidFill>
                  <a:srgbClr val="000000"/>
                </a:solidFill>
                <a:latin typeface="Century Gothic Paneuropean"/>
                <a:ea typeface="Century Gothic Paneuropean"/>
                <a:cs typeface="Century Gothic Paneuropean"/>
                <a:sym typeface="Century Gothic Paneuropean"/>
              </a:rPr>
              <a:t> έχει μέτρια συνεισφορά — το μοντέλο βλέπει παλαιότερες τιμές του</a:t>
            </a:r>
            <a:r>
              <a:rPr lang="en-US" b="true" sz="2499">
                <a:solidFill>
                  <a:srgbClr val="000000"/>
                </a:solidFill>
                <a:latin typeface="Century Gothic Paneuropean Bold"/>
                <a:ea typeface="Century Gothic Paneuropean Bold"/>
                <a:cs typeface="Century Gothic Paneuropean Bold"/>
                <a:sym typeface="Century Gothic Paneuropean Bold"/>
              </a:rPr>
              <a:t> DL_bitrate</a:t>
            </a:r>
            <a:r>
              <a:rPr lang="en-US" sz="2499">
                <a:solidFill>
                  <a:srgbClr val="000000"/>
                </a:solidFill>
                <a:latin typeface="Century Gothic Paneuropean"/>
                <a:ea typeface="Century Gothic Paneuropean"/>
                <a:cs typeface="Century Gothic Paneuropean"/>
                <a:sym typeface="Century Gothic Paneuropean"/>
              </a:rPr>
              <a:t> ως ενδείξεις για την τρέχουσα.</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Άλλα χαρακτηριστικά, όπως:</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Categorical_Impact</a:t>
            </a:r>
          </a:p>
          <a:p>
            <a:pPr algn="just" marL="1079499" indent="-359833" lvl="2">
              <a:lnSpc>
                <a:spcPts val="29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UL</a:t>
            </a:r>
            <a:r>
              <a:rPr lang="en-US" b="true" sz="2499">
                <a:solidFill>
                  <a:srgbClr val="000000"/>
                </a:solidFill>
                <a:latin typeface="Century Gothic Paneuropean Bold"/>
                <a:ea typeface="Century Gothic Paneuropean Bold"/>
                <a:cs typeface="Century Gothic Paneuropean Bold"/>
                <a:sym typeface="Century Gothic Paneuropean Bold"/>
              </a:rPr>
              <a:t>_bitrate_roll_mean_30</a:t>
            </a:r>
          </a:p>
          <a:p>
            <a:pPr algn="just">
              <a:lnSpc>
                <a:spcPts val="2999"/>
              </a:lnSpc>
            </a:pP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είχαν χαμηλή επίδραση, θετική ή αρνητική.</a:t>
            </a:r>
          </a:p>
          <a:p>
            <a:pPr algn="just" marL="539749" indent="-269875" lvl="1">
              <a:lnSpc>
                <a:spcPts val="29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Συνολικά, </a:t>
            </a:r>
            <a:r>
              <a:rPr lang="en-US" b="true" sz="2499">
                <a:solidFill>
                  <a:srgbClr val="000000"/>
                </a:solidFill>
                <a:latin typeface="Century Gothic Paneuropean Bold"/>
                <a:ea typeface="Century Gothic Paneuropean Bold"/>
                <a:cs typeface="Century Gothic Paneuropean Bold"/>
                <a:sym typeface="Century Gothic Paneuropean Bold"/>
              </a:rPr>
              <a:t>379 άλλα χαρακτηριστικά</a:t>
            </a:r>
            <a:r>
              <a:rPr lang="en-US" sz="2499">
                <a:solidFill>
                  <a:srgbClr val="000000"/>
                </a:solidFill>
                <a:latin typeface="Century Gothic Paneuropean"/>
                <a:ea typeface="Century Gothic Paneuropean"/>
                <a:cs typeface="Century Gothic Paneuropean"/>
                <a:sym typeface="Century Gothic Paneuropean"/>
              </a:rPr>
              <a:t> υπήρχαν, αλλά η επίδρασή τους ήταν συλλογικά ανεπαίσθητη.</a:t>
            </a:r>
          </a:p>
        </p:txBody>
      </p:sp>
    </p:spTree>
  </p:cSld>
  <p:clrMapOvr>
    <a:masterClrMapping/>
  </p:clrMapOvr>
  <p:transition spd="fast">
    <p:wipe dir="r"/>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B</a:t>
            </a:r>
            <a:r>
              <a:rPr lang="en-US" b="true" sz="8500">
                <a:solidFill>
                  <a:srgbClr val="000000"/>
                </a:solidFill>
                <a:latin typeface="Century Gothic Paneuropean Bold"/>
                <a:ea typeface="Century Gothic Paneuropean Bold"/>
                <a:cs typeface="Century Gothic Paneuropean Bold"/>
                <a:sym typeface="Century Gothic Paneuropean Bold"/>
              </a:rPr>
              <a:t>ar Plot</a:t>
            </a:r>
          </a:p>
        </p:txBody>
      </p:sp>
      <p:grpSp>
        <p:nvGrpSpPr>
          <p:cNvPr name="Group 4" id="4"/>
          <p:cNvGrpSpPr/>
          <p:nvPr/>
        </p:nvGrpSpPr>
        <p:grpSpPr>
          <a:xfrm rot="0">
            <a:off x="1800799" y="4432452"/>
            <a:ext cx="13276781" cy="2635098"/>
            <a:chOff x="0" y="0"/>
            <a:chExt cx="17702375" cy="3513464"/>
          </a:xfrm>
        </p:grpSpPr>
        <p:sp>
          <p:nvSpPr>
            <p:cNvPr name="TextBox 5" id="5"/>
            <p:cNvSpPr txBox="true"/>
            <p:nvPr/>
          </p:nvSpPr>
          <p:spPr>
            <a:xfrm rot="0">
              <a:off x="0" y="2975831"/>
              <a:ext cx="17702375" cy="537633"/>
            </a:xfrm>
            <a:prstGeom prst="rect">
              <a:avLst/>
            </a:prstGeom>
          </p:spPr>
          <p:txBody>
            <a:bodyPr anchor="t" rtlCol="false" tIns="0" lIns="0" bIns="0" rIns="0">
              <a:spAutoFit/>
            </a:bodyPr>
            <a:lstStyle/>
            <a:p>
              <a:pPr algn="just">
                <a:lnSpc>
                  <a:spcPts val="3499"/>
                </a:lnSpc>
              </a:pPr>
            </a:p>
          </p:txBody>
        </p:sp>
        <p:sp>
          <p:nvSpPr>
            <p:cNvPr name="TextBox 6" id="6"/>
            <p:cNvSpPr txBox="true"/>
            <p:nvPr/>
          </p:nvSpPr>
          <p:spPr>
            <a:xfrm rot="0">
              <a:off x="41305" y="-38100"/>
              <a:ext cx="17661070" cy="2290233"/>
            </a:xfrm>
            <a:prstGeom prst="rect">
              <a:avLst/>
            </a:prstGeom>
          </p:spPr>
          <p:txBody>
            <a:bodyPr anchor="t" rtlCol="false" tIns="0" lIns="0" bIns="0" rIns="0">
              <a:spAutoFit/>
            </a:bodyPr>
            <a:lstStyle/>
            <a:p>
              <a:pPr algn="just"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Bar Plot</a:t>
              </a:r>
              <a:r>
                <a:rPr lang="en-US" sz="2499">
                  <a:solidFill>
                    <a:srgbClr val="000000"/>
                  </a:solidFill>
                  <a:latin typeface="Century Gothic Paneuropean"/>
                  <a:ea typeface="Century Gothic Paneuropean"/>
                  <a:cs typeface="Century Gothic Paneuropean"/>
                  <a:sym typeface="Century Gothic Paneuropean"/>
                </a:rPr>
                <a:t> δείχνει ποια χαρακτηριστικά είχαν τη μεγαλύτερη συνολική επίδραση στις προβλέψεις του μοντέλου. Συγκεκριμένα, η </a:t>
              </a:r>
              <a:r>
                <a:rPr lang="en-US" b="true" sz="2499">
                  <a:solidFill>
                    <a:srgbClr val="000000"/>
                  </a:solidFill>
                  <a:latin typeface="Century Gothic Paneuropean Bold"/>
                  <a:ea typeface="Century Gothic Paneuropean Bold"/>
                  <a:cs typeface="Century Gothic Paneuropean Bold"/>
                  <a:sym typeface="Century Gothic Paneuropean Bold"/>
                </a:rPr>
                <a:t>μέση απόλυτη τιμή SHAP (mean |SHAP value|)</a:t>
              </a:r>
              <a:r>
                <a:rPr lang="en-US" sz="2499">
                  <a:solidFill>
                    <a:srgbClr val="000000"/>
                  </a:solidFill>
                  <a:latin typeface="Century Gothic Paneuropean"/>
                  <a:ea typeface="Century Gothic Paneuropean"/>
                  <a:cs typeface="Century Gothic Paneuropean"/>
                  <a:sym typeface="Century Gothic Paneuropean"/>
                </a:rPr>
                <a:t> υπολογίζεται για κάθε feature και αποτυπώνει το μέγεθος της επιρροής του χαρακτηριστικού ανεξαρτήτως κατεύθυνσης (θετική ή αρνητική).</a:t>
              </a:r>
            </a:p>
          </p:txBody>
        </p:sp>
      </p:grpSp>
      <p:sp>
        <p:nvSpPr>
          <p:cNvPr name="AutoShape 7" id="7"/>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8" id="8"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wipe dir="r"/>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3119739">
            <a:off x="6150030" y="1926607"/>
            <a:ext cx="701745" cy="1622532"/>
          </a:xfrm>
          <a:custGeom>
            <a:avLst/>
            <a:gdLst/>
            <a:ahLst/>
            <a:cxnLst/>
            <a:rect r="r" b="b" t="t" l="l"/>
            <a:pathLst>
              <a:path h="1622532" w="701745">
                <a:moveTo>
                  <a:pt x="0" y="0"/>
                </a:moveTo>
                <a:lnTo>
                  <a:pt x="701745" y="0"/>
                </a:lnTo>
                <a:lnTo>
                  <a:pt x="701745" y="1622532"/>
                </a:lnTo>
                <a:lnTo>
                  <a:pt x="0" y="1622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2728" y="3318927"/>
            <a:ext cx="9275282" cy="5739081"/>
          </a:xfrm>
          <a:custGeom>
            <a:avLst/>
            <a:gdLst/>
            <a:ahLst/>
            <a:cxnLst/>
            <a:rect r="r" b="b" t="t" l="l"/>
            <a:pathLst>
              <a:path h="5739081" w="9275282">
                <a:moveTo>
                  <a:pt x="0" y="0"/>
                </a:moveTo>
                <a:lnTo>
                  <a:pt x="9275282" y="0"/>
                </a:lnTo>
                <a:lnTo>
                  <a:pt x="9275282" y="5739080"/>
                </a:lnTo>
                <a:lnTo>
                  <a:pt x="0" y="5739080"/>
                </a:lnTo>
                <a:lnTo>
                  <a:pt x="0" y="0"/>
                </a:lnTo>
                <a:close/>
              </a:path>
            </a:pathLst>
          </a:custGeom>
          <a:blipFill>
            <a:blip r:embed="rId4"/>
            <a:stretch>
              <a:fillRect l="0" t="0" r="0" b="0"/>
            </a:stretch>
          </a:blipFill>
        </p:spPr>
      </p:sp>
      <p:sp>
        <p:nvSpPr>
          <p:cNvPr name="TextBox 4" id="4"/>
          <p:cNvSpPr txBox="true"/>
          <p:nvPr/>
        </p:nvSpPr>
        <p:spPr>
          <a:xfrm rot="0">
            <a:off x="9688010" y="3888432"/>
            <a:ext cx="8219936" cy="5190490"/>
          </a:xfrm>
          <a:prstGeom prst="rect">
            <a:avLst/>
          </a:prstGeom>
        </p:spPr>
        <p:txBody>
          <a:bodyPr anchor="t" rtlCol="false" tIns="0" lIns="0" bIns="0" rIns="0">
            <a:spAutoFit/>
          </a:bodyPr>
          <a:lstStyle/>
          <a:p>
            <a:pPr algn="just">
              <a:lnSpc>
                <a:spcPts val="2990"/>
              </a:lnSpc>
            </a:pPr>
          </a:p>
          <a:p>
            <a:pPr algn="just" marL="496571" indent="-248285" lvl="1">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Ακολουθούν χαρακτηριστικά όπως:</a:t>
            </a:r>
          </a:p>
          <a:p>
            <a:pPr algn="just" marL="993141" indent="-331047" lvl="2">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Το </a:t>
            </a:r>
            <a:r>
              <a:rPr lang="en-US" b="true" sz="2300">
                <a:solidFill>
                  <a:srgbClr val="000000"/>
                </a:solidFill>
                <a:latin typeface="Century Gothic Paneuropean Bold"/>
                <a:ea typeface="Century Gothic Paneuropean Bold"/>
                <a:cs typeface="Century Gothic Paneuropean Bold"/>
                <a:sym typeface="Century Gothic Paneuropean Bold"/>
              </a:rPr>
              <a:t>rolling mean του DL_bitrate</a:t>
            </a:r>
            <a:r>
              <a:rPr lang="en-US" sz="2300">
                <a:solidFill>
                  <a:srgbClr val="000000"/>
                </a:solidFill>
                <a:latin typeface="Century Gothic Paneuropean"/>
                <a:ea typeface="Century Gothic Paneuropean"/>
                <a:cs typeface="Century Gothic Paneuropean"/>
                <a:sym typeface="Century Gothic Paneuropean"/>
              </a:rPr>
              <a:t> </a:t>
            </a:r>
            <a:r>
              <a:rPr lang="en-US" b="true" sz="2300">
                <a:solidFill>
                  <a:srgbClr val="000000"/>
                </a:solidFill>
                <a:latin typeface="Century Gothic Paneuropean Bold"/>
                <a:ea typeface="Century Gothic Paneuropean Bold"/>
                <a:cs typeface="Century Gothic Paneuropean Bold"/>
                <a:sym typeface="Century Gothic Paneuropean Bold"/>
              </a:rPr>
              <a:t>πριν από 10 λεπτά</a:t>
            </a:r>
            <a:r>
              <a:rPr lang="en-US" sz="2300">
                <a:solidFill>
                  <a:srgbClr val="000000"/>
                </a:solidFill>
                <a:latin typeface="Century Gothic Paneuropean"/>
                <a:ea typeface="Century Gothic Paneuropean"/>
                <a:cs typeface="Century Gothic Paneuropean"/>
                <a:sym typeface="Century Gothic Paneuropean"/>
              </a:rPr>
              <a:t>, το οποίο παίζει και αυτό ρόλο, άρα υπάρχει αυτοσυσχέτιση (π.χ. σταθερό traffic). </a:t>
            </a:r>
          </a:p>
          <a:p>
            <a:pPr algn="just" marL="993141" indent="-331047" lvl="2">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Οι περισσότεροι </a:t>
            </a:r>
            <a:r>
              <a:rPr lang="en-US" b="true" sz="2300">
                <a:solidFill>
                  <a:srgbClr val="000000"/>
                </a:solidFill>
                <a:latin typeface="Century Gothic Paneuropean Bold"/>
                <a:ea typeface="Century Gothic Paneuropean Bold"/>
                <a:cs typeface="Century Gothic Paneuropean Bold"/>
                <a:sym typeface="Century Gothic Paneuropean Bold"/>
              </a:rPr>
              <a:t>lagged</a:t>
            </a:r>
            <a:r>
              <a:rPr lang="en-US" sz="2300">
                <a:solidFill>
                  <a:srgbClr val="000000"/>
                </a:solidFill>
                <a:latin typeface="Century Gothic Paneuropean"/>
                <a:ea typeface="Century Gothic Paneuropean"/>
                <a:cs typeface="Century Gothic Paneuropean"/>
                <a:sym typeface="Century Gothic Paneuropean"/>
              </a:rPr>
              <a:t>, </a:t>
            </a:r>
            <a:r>
              <a:rPr lang="en-US" b="true" sz="2300">
                <a:solidFill>
                  <a:srgbClr val="000000"/>
                </a:solidFill>
                <a:latin typeface="Century Gothic Paneuropean Bold"/>
                <a:ea typeface="Century Gothic Paneuropean Bold"/>
                <a:cs typeface="Century Gothic Paneuropean Bold"/>
                <a:sym typeface="Century Gothic Paneuropean Bold"/>
              </a:rPr>
              <a:t>rolling</a:t>
            </a:r>
            <a:r>
              <a:rPr lang="en-US" sz="2300">
                <a:solidFill>
                  <a:srgbClr val="000000"/>
                </a:solidFill>
                <a:latin typeface="Century Gothic Paneuropean"/>
                <a:ea typeface="Century Gothic Paneuropean"/>
                <a:cs typeface="Century Gothic Paneuropean"/>
                <a:sym typeface="Century Gothic Paneuropean"/>
              </a:rPr>
              <a:t> και </a:t>
            </a:r>
            <a:r>
              <a:rPr lang="en-US" b="true" sz="2300">
                <a:solidFill>
                  <a:srgbClr val="000000"/>
                </a:solidFill>
                <a:latin typeface="Century Gothic Paneuropean Bold"/>
                <a:ea typeface="Century Gothic Paneuropean Bold"/>
                <a:cs typeface="Century Gothic Paneuropean Bold"/>
                <a:sym typeface="Century Gothic Paneuropean Bold"/>
              </a:rPr>
              <a:t>χρονικοί δείκτες</a:t>
            </a:r>
            <a:r>
              <a:rPr lang="en-US" sz="2300">
                <a:solidFill>
                  <a:srgbClr val="000000"/>
                </a:solidFill>
                <a:latin typeface="Century Gothic Paneuropean"/>
                <a:ea typeface="Century Gothic Paneuropean"/>
                <a:cs typeface="Century Gothic Paneuropean"/>
                <a:sym typeface="Century Gothic Paneuropean"/>
              </a:rPr>
              <a:t> δεν προσφέρουν ουσιαστική πληροφορία — μπορεί να είναι περιττοί ή απλώς ο θόρυβος να υπερκαλύπτει την ωφέλειά τους.</a:t>
            </a:r>
          </a:p>
          <a:p>
            <a:pPr algn="just" marL="993141" indent="-331047" lvl="2">
              <a:lnSpc>
                <a:spcPts val="2990"/>
              </a:lnSpc>
              <a:buFont typeface="Arial"/>
              <a:buChar char="⚬"/>
            </a:pPr>
            <a:r>
              <a:rPr lang="en-US" sz="2300">
                <a:solidFill>
                  <a:srgbClr val="000000"/>
                </a:solidFill>
                <a:latin typeface="Century Gothic Paneuropean"/>
                <a:ea typeface="Century Gothic Paneuropean"/>
                <a:cs typeface="Century Gothic Paneuropean"/>
                <a:sym typeface="Century Gothic Paneuropean"/>
              </a:rPr>
              <a:t>Τα </a:t>
            </a:r>
            <a:r>
              <a:rPr lang="en-US" b="true" sz="2300">
                <a:solidFill>
                  <a:srgbClr val="000000"/>
                </a:solidFill>
                <a:latin typeface="Century Gothic Paneuropean Bold"/>
                <a:ea typeface="Century Gothic Paneuropean Bold"/>
                <a:cs typeface="Century Gothic Paneuropean Bold"/>
                <a:sym typeface="Century Gothic Paneuropean Bold"/>
              </a:rPr>
              <a:t>υπόλοιπα 379 χαρακτηριστικά</a:t>
            </a:r>
            <a:r>
              <a:rPr lang="en-US" sz="2300">
                <a:solidFill>
                  <a:srgbClr val="000000"/>
                </a:solidFill>
                <a:latin typeface="Century Gothic Paneuropean"/>
                <a:ea typeface="Century Gothic Paneuropean"/>
                <a:cs typeface="Century Gothic Paneuropean"/>
                <a:sym typeface="Century Gothic Paneuropean"/>
              </a:rPr>
              <a:t> έχουν συνολική συμβολή (άθροισμα SHAP +0.01), αλλά κανένα δεν ξεχωρίζει ιδιαίτερα, που δείχνει ότι το μοντέλο συγκεντρώνεται σε λίγες κύριες μεταβλητές.</a:t>
            </a:r>
          </a:p>
          <a:p>
            <a:pPr algn="just">
              <a:lnSpc>
                <a:spcPts val="2990"/>
              </a:lnSpc>
            </a:pPr>
          </a:p>
        </p:txBody>
      </p:sp>
      <p:sp>
        <p:nvSpPr>
          <p:cNvPr name="TextBox 5" id="5"/>
          <p:cNvSpPr txBox="true"/>
          <p:nvPr/>
        </p:nvSpPr>
        <p:spPr>
          <a:xfrm rot="0">
            <a:off x="194935" y="345386"/>
            <a:ext cx="17713011" cy="1989455"/>
          </a:xfrm>
          <a:prstGeom prst="rect">
            <a:avLst/>
          </a:prstGeom>
        </p:spPr>
        <p:txBody>
          <a:bodyPr anchor="t" rtlCol="false" tIns="0" lIns="0" bIns="0" rIns="0">
            <a:spAutoFit/>
          </a:bodyPr>
          <a:lstStyle/>
          <a:p>
            <a:pPr algn="l" marL="496571" indent="-248285" lvl="1">
              <a:lnSpc>
                <a:spcPts val="3220"/>
              </a:lnSpc>
              <a:buFont typeface="Arial"/>
              <a:buChar char="•"/>
            </a:pPr>
            <a:r>
              <a:rPr lang="en-US" sz="2300">
                <a:solidFill>
                  <a:srgbClr val="000000"/>
                </a:solidFill>
                <a:latin typeface="Gotham"/>
                <a:ea typeface="Gotham"/>
                <a:cs typeface="Gotham"/>
                <a:sym typeface="Gotham"/>
              </a:rPr>
              <a:t>Το χαρακτηριστικό</a:t>
            </a:r>
            <a:r>
              <a:rPr lang="en-US" b="true" sz="2300">
                <a:solidFill>
                  <a:srgbClr val="000000"/>
                </a:solidFill>
                <a:latin typeface="Gotham Bold"/>
                <a:ea typeface="Gotham Bold"/>
                <a:cs typeface="Gotham Bold"/>
                <a:sym typeface="Gotham Bold"/>
              </a:rPr>
              <a:t> UL_bitrate</a:t>
            </a:r>
            <a:r>
              <a:rPr lang="en-US" sz="2300">
                <a:solidFill>
                  <a:srgbClr val="000000"/>
                </a:solidFill>
                <a:latin typeface="Gotham"/>
                <a:ea typeface="Gotham"/>
                <a:cs typeface="Gotham"/>
                <a:sym typeface="Gotham"/>
              </a:rPr>
              <a:t> ξεχωρίζει καθαρά ως το πιο σημαντικό, με μέση SHAP τιμή +0.15.</a:t>
            </a:r>
          </a:p>
          <a:p>
            <a:pPr algn="l" marL="993141" indent="-331047" lvl="2">
              <a:lnSpc>
                <a:spcPts val="3220"/>
              </a:lnSpc>
              <a:buFont typeface="Arial"/>
              <a:buChar char="⚬"/>
            </a:pPr>
            <a:r>
              <a:rPr lang="en-US" sz="2300">
                <a:solidFill>
                  <a:srgbClr val="000000"/>
                </a:solidFill>
                <a:latin typeface="Gotham"/>
                <a:ea typeface="Gotham"/>
                <a:cs typeface="Gotham"/>
                <a:sym typeface="Gotham"/>
              </a:rPr>
              <a:t>Αυτό σημαίνει ότι το μοντέλο βασίζεται σε μεγάλο βαθμό σε αυτή τη μεταβλητή για να προβλέψει το </a:t>
            </a:r>
            <a:r>
              <a:rPr lang="en-US" b="true" sz="2300">
                <a:solidFill>
                  <a:srgbClr val="000000"/>
                </a:solidFill>
                <a:latin typeface="Gotham Bold"/>
                <a:ea typeface="Gotham Bold"/>
                <a:cs typeface="Gotham Bold"/>
                <a:sym typeface="Gotham Bold"/>
              </a:rPr>
              <a:t>DL_bitrate</a:t>
            </a:r>
            <a:r>
              <a:rPr lang="en-US" sz="2300">
                <a:solidFill>
                  <a:srgbClr val="000000"/>
                </a:solidFill>
                <a:latin typeface="Gotham"/>
                <a:ea typeface="Gotham"/>
                <a:cs typeface="Gotham"/>
                <a:sym typeface="Gotham"/>
              </a:rPr>
              <a:t>. </a:t>
            </a:r>
          </a:p>
          <a:p>
            <a:pPr algn="l" marL="993141" indent="-331047" lvl="2">
              <a:lnSpc>
                <a:spcPts val="3220"/>
              </a:lnSpc>
              <a:buFont typeface="Arial"/>
              <a:buChar char="⚬"/>
            </a:pPr>
            <a:r>
              <a:rPr lang="en-US" sz="2300">
                <a:solidFill>
                  <a:srgbClr val="000000"/>
                </a:solidFill>
                <a:latin typeface="Gotham"/>
                <a:ea typeface="Gotham"/>
                <a:cs typeface="Gotham"/>
                <a:sym typeface="Gotham"/>
              </a:rPr>
              <a:t>Είναι λογικό, καθώς το υψηλό</a:t>
            </a:r>
            <a:r>
              <a:rPr lang="en-US" b="true" sz="2300">
                <a:solidFill>
                  <a:srgbClr val="000000"/>
                </a:solidFill>
                <a:latin typeface="Gotham Bold"/>
                <a:ea typeface="Gotham Bold"/>
                <a:cs typeface="Gotham Bold"/>
                <a:sym typeface="Gotham Bold"/>
              </a:rPr>
              <a:t> UL bitrate</a:t>
            </a:r>
            <a:r>
              <a:rPr lang="en-US" sz="2300">
                <a:solidFill>
                  <a:srgbClr val="000000"/>
                </a:solidFill>
                <a:latin typeface="Gotham"/>
                <a:ea typeface="Gotham"/>
                <a:cs typeface="Gotham"/>
                <a:sym typeface="Gotham"/>
              </a:rPr>
              <a:t> συνήθως συνοδεύεται από καλές συνθήκες συνδεσιμότητας (uplink/downlink συσχέτιση).</a:t>
            </a:r>
          </a:p>
        </p:txBody>
      </p:sp>
    </p:spTree>
  </p:cSld>
  <p:clrMapOvr>
    <a:masterClrMapping/>
  </p:clrMapOvr>
  <p:transition spd="fast">
    <p:wipe dir="l"/>
  </p:transition>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00799" y="2375614"/>
            <a:ext cx="7768719" cy="1171577"/>
          </a:xfrm>
          <a:prstGeom prst="rect">
            <a:avLst/>
          </a:prstGeom>
        </p:spPr>
        <p:txBody>
          <a:bodyPr anchor="t" rtlCol="false" tIns="0" lIns="0" bIns="0" rIns="0">
            <a:spAutoFit/>
          </a:bodyPr>
          <a:lstStyle/>
          <a:p>
            <a:pPr algn="l" marL="0" indent="0" lvl="0">
              <a:lnSpc>
                <a:spcPts val="8925"/>
              </a:lnSpc>
            </a:pPr>
            <a:r>
              <a:rPr lang="en-US" b="true" sz="8500">
                <a:solidFill>
                  <a:srgbClr val="000000"/>
                </a:solidFill>
                <a:latin typeface="Century Gothic Paneuropean Bold"/>
                <a:ea typeface="Century Gothic Paneuropean Bold"/>
                <a:cs typeface="Century Gothic Paneuropean Bold"/>
                <a:sym typeface="Century Gothic Paneuropean Bold"/>
              </a:rPr>
              <a:t>Beesw</a:t>
            </a:r>
            <a:r>
              <a:rPr lang="en-US" b="true" sz="8500">
                <a:solidFill>
                  <a:srgbClr val="000000"/>
                </a:solidFill>
                <a:latin typeface="Century Gothic Paneuropean Bold"/>
                <a:ea typeface="Century Gothic Paneuropean Bold"/>
                <a:cs typeface="Century Gothic Paneuropean Bold"/>
                <a:sym typeface="Century Gothic Paneuropean Bold"/>
              </a:rPr>
              <a:t>arm Plot</a:t>
            </a:r>
          </a:p>
        </p:txBody>
      </p:sp>
      <p:sp>
        <p:nvSpPr>
          <p:cNvPr name="TextBox 4" id="4"/>
          <p:cNvSpPr txBox="true"/>
          <p:nvPr/>
        </p:nvSpPr>
        <p:spPr>
          <a:xfrm rot="0">
            <a:off x="1800799" y="9283700"/>
            <a:ext cx="13276781" cy="412750"/>
          </a:xfrm>
          <a:prstGeom prst="rect">
            <a:avLst/>
          </a:prstGeom>
        </p:spPr>
        <p:txBody>
          <a:bodyPr anchor="t" rtlCol="false" tIns="0" lIns="0" bIns="0" rIns="0">
            <a:spAutoFit/>
          </a:bodyPr>
          <a:lstStyle/>
          <a:p>
            <a:pPr algn="just">
              <a:lnSpc>
                <a:spcPts val="3499"/>
              </a:lnSpc>
            </a:pPr>
          </a:p>
        </p:txBody>
      </p:sp>
      <p:sp>
        <p:nvSpPr>
          <p:cNvPr name="AutoShape 5" id="5"/>
          <p:cNvSpPr/>
          <p:nvPr/>
        </p:nvSpPr>
        <p:spPr>
          <a:xfrm>
            <a:off x="1800799" y="3921416"/>
            <a:ext cx="5122944" cy="0"/>
          </a:xfrm>
          <a:prstGeom prst="line">
            <a:avLst/>
          </a:prstGeom>
          <a:ln cap="flat" w="38100">
            <a:solidFill>
              <a:srgbClr val="786688"/>
            </a:solidFill>
            <a:prstDash val="solid"/>
            <a:headEnd type="none" len="sm" w="sm"/>
            <a:tailEnd type="none" len="sm" w="sm"/>
          </a:ln>
        </p:spPr>
      </p:sp>
      <p:sp>
        <p:nvSpPr>
          <p:cNvPr name="Freeform 6" id="6"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800799" y="4218209"/>
            <a:ext cx="13276781" cy="4387698"/>
            <a:chOff x="0" y="0"/>
            <a:chExt cx="17702375" cy="5850264"/>
          </a:xfrm>
        </p:grpSpPr>
        <p:sp>
          <p:nvSpPr>
            <p:cNvPr name="TextBox 8" id="8"/>
            <p:cNvSpPr txBox="true"/>
            <p:nvPr/>
          </p:nvSpPr>
          <p:spPr>
            <a:xfrm rot="0">
              <a:off x="0" y="2391631"/>
              <a:ext cx="17702375" cy="345863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Ο</a:t>
              </a:r>
              <a:r>
                <a:rPr lang="en-US" sz="2499">
                  <a:solidFill>
                    <a:srgbClr val="000000"/>
                  </a:solidFill>
                  <a:latin typeface="Century Gothic Paneuropean"/>
                  <a:ea typeface="Century Gothic Paneuropean"/>
                  <a:cs typeface="Century Gothic Paneuropean"/>
                  <a:sym typeface="Century Gothic Paneuropean"/>
                </a:rPr>
                <a:t> άξονας X δείχνει το μέγεθος και τη φορά της επίδρασης (SHAP value).</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 Τιμές προς τα </a:t>
              </a:r>
              <a:r>
                <a:rPr lang="en-US" b="true" sz="2499">
                  <a:solidFill>
                    <a:srgbClr val="000000"/>
                  </a:solidFill>
                  <a:latin typeface="Century Gothic Paneuropean Bold"/>
                  <a:ea typeface="Century Gothic Paneuropean Bold"/>
                  <a:cs typeface="Century Gothic Paneuropean Bold"/>
                  <a:sym typeface="Century Gothic Paneuropean Bold"/>
                </a:rPr>
                <a:t>δεξιά</a:t>
              </a:r>
              <a:r>
                <a:rPr lang="en-US" sz="2499">
                  <a:solidFill>
                    <a:srgbClr val="000000"/>
                  </a:solidFill>
                  <a:latin typeface="Century Gothic Paneuropean"/>
                  <a:ea typeface="Century Gothic Paneuropean"/>
                  <a:cs typeface="Century Gothic Paneuropean"/>
                  <a:sym typeface="Century Gothic Paneuropean"/>
                </a:rPr>
                <a:t> σημαίνουν </a:t>
              </a:r>
              <a:r>
                <a:rPr lang="en-US" b="true" sz="2499">
                  <a:solidFill>
                    <a:srgbClr val="000000"/>
                  </a:solidFill>
                  <a:latin typeface="Century Gothic Paneuropean Bold"/>
                  <a:ea typeface="Century Gothic Paneuropean Bold"/>
                  <a:cs typeface="Century Gothic Paneuropean Bold"/>
                  <a:sym typeface="Century Gothic Paneuropean Bold"/>
                </a:rPr>
                <a:t>αύξηση </a:t>
              </a:r>
              <a:r>
                <a:rPr lang="en-US" sz="2499">
                  <a:solidFill>
                    <a:srgbClr val="000000"/>
                  </a:solidFill>
                  <a:latin typeface="Century Gothic Paneuropean"/>
                  <a:ea typeface="Century Gothic Paneuropean"/>
                  <a:cs typeface="Century Gothic Paneuropean"/>
                  <a:sym typeface="Century Gothic Paneuropean"/>
                </a:rPr>
                <a:t>της πρόβλεψης, τιμές προς τα </a:t>
              </a:r>
              <a:r>
                <a:rPr lang="en-US" b="true" sz="2499">
                  <a:solidFill>
                    <a:srgbClr val="000000"/>
                  </a:solidFill>
                  <a:latin typeface="Century Gothic Paneuropean Bold"/>
                  <a:ea typeface="Century Gothic Paneuropean Bold"/>
                  <a:cs typeface="Century Gothic Paneuropean Bold"/>
                  <a:sym typeface="Century Gothic Paneuropean Bold"/>
                </a:rPr>
                <a:t>αριστερά </a:t>
              </a:r>
              <a:r>
                <a:rPr lang="en-US" sz="2499">
                  <a:solidFill>
                    <a:srgbClr val="000000"/>
                  </a:solidFill>
                  <a:latin typeface="Century Gothic Paneuropean"/>
                  <a:ea typeface="Century Gothic Paneuropean"/>
                  <a:cs typeface="Century Gothic Paneuropean"/>
                  <a:sym typeface="Century Gothic Paneuropean"/>
                </a:rPr>
                <a:t>σημαίνουν </a:t>
              </a:r>
              <a:r>
                <a:rPr lang="en-US" b="true" sz="2499">
                  <a:solidFill>
                    <a:srgbClr val="000000"/>
                  </a:solidFill>
                  <a:latin typeface="Century Gothic Paneuropean Bold"/>
                  <a:ea typeface="Century Gothic Paneuropean Bold"/>
                  <a:cs typeface="Century Gothic Paneuropean Bold"/>
                  <a:sym typeface="Century Gothic Paneuropean Bold"/>
                </a:rPr>
                <a:t>μείωση</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49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χρώμα δείχνει την τιμή του χαρακτηριστικού:</a:t>
              </a:r>
            </a:p>
            <a:p>
              <a:pPr algn="just" marL="1079499" indent="-359833" lvl="2">
                <a:lnSpc>
                  <a:spcPts val="34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Κόκκινο </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υψηλή τιμή</a:t>
              </a:r>
            </a:p>
            <a:p>
              <a:pPr algn="just" marL="1079499" indent="-359833" lvl="2">
                <a:lnSpc>
                  <a:spcPts val="349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Μπλε </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χαμηλή τιμή</a:t>
              </a:r>
            </a:p>
          </p:txBody>
        </p:sp>
        <p:sp>
          <p:nvSpPr>
            <p:cNvPr name="TextBox 9" id="9"/>
            <p:cNvSpPr txBox="true"/>
            <p:nvPr/>
          </p:nvSpPr>
          <p:spPr>
            <a:xfrm rot="0">
              <a:off x="41305" y="-38100"/>
              <a:ext cx="17661070" cy="1706033"/>
            </a:xfrm>
            <a:prstGeom prst="rect">
              <a:avLst/>
            </a:prstGeom>
          </p:spPr>
          <p:txBody>
            <a:bodyPr anchor="t" rtlCol="false" tIns="0" lIns="0" bIns="0" rIns="0">
              <a:spAutoFit/>
            </a:bodyPr>
            <a:lstStyle/>
            <a:p>
              <a:pPr algn="l" marL="0" indent="0" lvl="0">
                <a:lnSpc>
                  <a:spcPts val="3499"/>
                </a:lnSpc>
              </a:pPr>
              <a:r>
                <a:rPr lang="en-US" sz="2499">
                  <a:solidFill>
                    <a:srgbClr val="000000"/>
                  </a:solidFill>
                  <a:latin typeface="Century Gothic Paneuropean"/>
                  <a:ea typeface="Century Gothic Paneuropean"/>
                  <a:cs typeface="Century Gothic Paneuropean"/>
                  <a:sym typeface="Century Gothic Paneuropean"/>
                </a:rPr>
                <a:t>Το </a:t>
              </a:r>
              <a:r>
                <a:rPr lang="en-US" b="true" sz="2499">
                  <a:solidFill>
                    <a:srgbClr val="000000"/>
                  </a:solidFill>
                  <a:latin typeface="Century Gothic Paneuropean Bold"/>
                  <a:ea typeface="Century Gothic Paneuropean Bold"/>
                  <a:cs typeface="Century Gothic Paneuropean Bold"/>
                  <a:sym typeface="Century Gothic Paneuropean Bold"/>
                </a:rPr>
                <a:t>Beeswarm Plot</a:t>
              </a:r>
              <a:r>
                <a:rPr lang="en-US" sz="2499">
                  <a:solidFill>
                    <a:srgbClr val="000000"/>
                  </a:solidFill>
                  <a:latin typeface="Century Gothic Paneuropean"/>
                  <a:ea typeface="Century Gothic Paneuropean"/>
                  <a:cs typeface="Century Gothic Paneuropean"/>
                  <a:sym typeface="Century Gothic Paneuropean"/>
                </a:rPr>
                <a:t> απεικονίζει τον αντίκτυπο κάθε χαρακτηριστικού (feature) σε όλες τις προβλέψεις του μοντέλου. Για κάθε παρατήρηση του dataset, υπολογίζεται η τιμή SHAP που δείχνει πόσο επηρεάζει η συγκεκριμένη τιμή του χαρακτηριστικού την πρόβλεψη:</a:t>
              </a:r>
            </a:p>
          </p:txBody>
        </p:sp>
      </p:grpSp>
    </p:spTree>
  </p:cSld>
  <p:clrMapOvr>
    <a:masterClrMapping/>
  </p:clrMapOvr>
  <p:transition spd="fast">
    <p:wipe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TextBox 2" id="2"/>
          <p:cNvSpPr txBox="true"/>
          <p:nvPr/>
        </p:nvSpPr>
        <p:spPr>
          <a:xfrm rot="0">
            <a:off x="9144000" y="3973968"/>
            <a:ext cx="8851025" cy="3673475"/>
          </a:xfrm>
          <a:prstGeom prst="rect">
            <a:avLst/>
          </a:prstGeom>
        </p:spPr>
        <p:txBody>
          <a:bodyPr anchor="t" rtlCol="false" tIns="0" lIns="0" bIns="0" rIns="0">
            <a:spAutoFit/>
          </a:bodyPr>
          <a:lstStyle/>
          <a:p>
            <a:pPr algn="just">
              <a:lnSpc>
                <a:spcPts val="3249"/>
              </a:lnSpc>
            </a:pP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μοντέλο προβλέπει το </a:t>
            </a:r>
            <a:r>
              <a:rPr lang="en-US" b="true" sz="2499">
                <a:solidFill>
                  <a:srgbClr val="000000"/>
                </a:solidFill>
                <a:latin typeface="Century Gothic Paneuropean Bold"/>
                <a:ea typeface="Century Gothic Paneuropean Bold"/>
                <a:cs typeface="Century Gothic Paneuropean Bold"/>
                <a:sym typeface="Century Gothic Paneuropean Bold"/>
              </a:rPr>
              <a:t>DL_bitrate</a:t>
            </a:r>
            <a:r>
              <a:rPr lang="en-US" sz="2499">
                <a:solidFill>
                  <a:srgbClr val="000000"/>
                </a:solidFill>
                <a:latin typeface="Century Gothic Paneuropean"/>
                <a:ea typeface="Century Gothic Paneuropean"/>
                <a:cs typeface="Century Gothic Paneuropean"/>
                <a:sym typeface="Century Gothic Paneuropean"/>
              </a:rPr>
              <a:t> σχεδόν κυρίως από το </a:t>
            </a:r>
            <a:r>
              <a:rPr lang="en-US" b="true" sz="2499">
                <a:solidFill>
                  <a:srgbClr val="000000"/>
                </a:solidFill>
                <a:latin typeface="Century Gothic Paneuropean Bold"/>
                <a:ea typeface="Century Gothic Paneuropean Bold"/>
                <a:cs typeface="Century Gothic Paneuropean Bold"/>
                <a:sym typeface="Century Gothic Paneuropean Bold"/>
              </a:rPr>
              <a:t>UL_bitrate</a:t>
            </a:r>
            <a:r>
              <a:rPr lang="en-US" sz="2499">
                <a:solidFill>
                  <a:srgbClr val="000000"/>
                </a:solidFill>
                <a:latin typeface="Century Gothic Paneuropean"/>
                <a:ea typeface="Century Gothic Paneuropean"/>
                <a:cs typeface="Century Gothic Paneuropean"/>
                <a:sym typeface="Century Gothic Paneuropean"/>
              </a:rPr>
              <a:t> και τους rolling μέσους (DL/UL).</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Υ</a:t>
            </a:r>
            <a:r>
              <a:rPr lang="en-US" sz="2499">
                <a:solidFill>
                  <a:srgbClr val="000000"/>
                </a:solidFill>
                <a:latin typeface="Century Gothic Paneuropean"/>
                <a:ea typeface="Century Gothic Paneuropean"/>
                <a:cs typeface="Century Gothic Paneuropean"/>
                <a:sym typeface="Century Gothic Paneuropean"/>
              </a:rPr>
              <a:t>πάρχει σχεδόν μηδενική συμβολή από τα </a:t>
            </a:r>
            <a:r>
              <a:rPr lang="en-US" b="true" sz="2499">
                <a:solidFill>
                  <a:srgbClr val="000000"/>
                </a:solidFill>
                <a:latin typeface="Century Gothic Paneuropean Bold"/>
                <a:ea typeface="Century Gothic Paneuropean Bold"/>
                <a:cs typeface="Century Gothic Paneuropean Bold"/>
                <a:sym typeface="Century Gothic Paneuropean Bold"/>
              </a:rPr>
              <a:t>υπόλοιπα ~379 χαρακτηριστικά</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Οι</a:t>
            </a:r>
            <a:r>
              <a:rPr lang="en-US" sz="2499">
                <a:solidFill>
                  <a:srgbClr val="000000"/>
                </a:solidFill>
                <a:latin typeface="Century Gothic Paneuropean"/>
                <a:ea typeface="Century Gothic Paneuropean"/>
                <a:cs typeface="Century Gothic Paneuropean"/>
                <a:sym typeface="Century Gothic Paneuropean"/>
              </a:rPr>
              <a:t> τιμές των </a:t>
            </a:r>
            <a:r>
              <a:rPr lang="en-US" b="true" sz="2499">
                <a:solidFill>
                  <a:srgbClr val="000000"/>
                </a:solidFill>
                <a:latin typeface="Century Gothic Paneuropean Bold"/>
                <a:ea typeface="Century Gothic Paneuropean Bold"/>
                <a:cs typeface="Century Gothic Paneuropean Bold"/>
                <a:sym typeface="Century Gothic Paneuropean Bold"/>
              </a:rPr>
              <a:t>rolling means</a:t>
            </a:r>
            <a:r>
              <a:rPr lang="en-US" sz="2499">
                <a:solidFill>
                  <a:srgbClr val="000000"/>
                </a:solidFill>
                <a:latin typeface="Century Gothic Paneuropean"/>
                <a:ea typeface="Century Gothic Paneuropean"/>
                <a:cs typeface="Century Gothic Paneuropean"/>
                <a:sym typeface="Century Gothic Paneuropean"/>
              </a:rPr>
              <a:t> </a:t>
            </a:r>
            <a:r>
              <a:rPr lang="en-US" sz="2499">
                <a:solidFill>
                  <a:srgbClr val="000000"/>
                </a:solidFill>
                <a:latin typeface="Century Gothic Paneuropean"/>
                <a:ea typeface="Century Gothic Paneuropean"/>
                <a:cs typeface="Century Gothic Paneuropean"/>
                <a:sym typeface="Century Gothic Paneuropean"/>
              </a:rPr>
              <a:t>αποδίδουν σημαντική σταθεροποιητική πληροφορία για την τάση.</a:t>
            </a:r>
          </a:p>
          <a:p>
            <a:pPr algn="just">
              <a:lnSpc>
                <a:spcPts val="3249"/>
              </a:lnSpc>
            </a:pPr>
          </a:p>
          <a:p>
            <a:pPr algn="just">
              <a:lnSpc>
                <a:spcPts val="3249"/>
              </a:lnSpc>
            </a:pPr>
          </a:p>
        </p:txBody>
      </p:sp>
      <p:sp>
        <p:nvSpPr>
          <p:cNvPr name="AutoShape 3" id="3"/>
          <p:cNvSpPr/>
          <p:nvPr/>
        </p:nvSpPr>
        <p:spPr>
          <a:xfrm>
            <a:off x="9144000" y="4107203"/>
            <a:ext cx="0" cy="3126421"/>
          </a:xfrm>
          <a:prstGeom prst="line">
            <a:avLst/>
          </a:prstGeom>
          <a:ln cap="rnd" w="28575">
            <a:solidFill>
              <a:srgbClr val="453254"/>
            </a:solidFill>
            <a:prstDash val="solid"/>
            <a:headEnd type="none" len="sm" w="sm"/>
            <a:tailEnd type="none" len="sm" w="sm"/>
          </a:ln>
        </p:spPr>
      </p:sp>
      <p:sp>
        <p:nvSpPr>
          <p:cNvPr name="Freeform 4" id="4"/>
          <p:cNvSpPr/>
          <p:nvPr/>
        </p:nvSpPr>
        <p:spPr>
          <a:xfrm flipH="false" flipV="false" rot="0">
            <a:off x="0" y="3336522"/>
            <a:ext cx="9114524" cy="4967416"/>
          </a:xfrm>
          <a:custGeom>
            <a:avLst/>
            <a:gdLst/>
            <a:ahLst/>
            <a:cxnLst/>
            <a:rect r="r" b="b" t="t" l="l"/>
            <a:pathLst>
              <a:path h="4967416" w="9114524">
                <a:moveTo>
                  <a:pt x="0" y="0"/>
                </a:moveTo>
                <a:lnTo>
                  <a:pt x="9114524" y="0"/>
                </a:lnTo>
                <a:lnTo>
                  <a:pt x="9114524" y="4967416"/>
                </a:lnTo>
                <a:lnTo>
                  <a:pt x="0" y="4967416"/>
                </a:lnTo>
                <a:lnTo>
                  <a:pt x="0" y="0"/>
                </a:lnTo>
                <a:close/>
              </a:path>
            </a:pathLst>
          </a:custGeom>
          <a:blipFill>
            <a:blip r:embed="rId2"/>
            <a:stretch>
              <a:fillRect l="0" t="0" r="0" b="0"/>
            </a:stretch>
          </a:blipFill>
        </p:spPr>
      </p:sp>
    </p:spTree>
  </p:cSld>
  <p:clrMapOvr>
    <a:masterClrMapping/>
  </p:clrMapOvr>
  <p:transition spd="fast">
    <p:wipe dir="u"/>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586957" y="7314890"/>
            <a:ext cx="2701043" cy="2694290"/>
          </a:xfrm>
          <a:custGeom>
            <a:avLst/>
            <a:gdLst/>
            <a:ahLst/>
            <a:cxnLst/>
            <a:rect r="r" b="b" t="t" l="l"/>
            <a:pathLst>
              <a:path h="2694290" w="2701043">
                <a:moveTo>
                  <a:pt x="0" y="0"/>
                </a:moveTo>
                <a:lnTo>
                  <a:pt x="2701043" y="0"/>
                </a:lnTo>
                <a:lnTo>
                  <a:pt x="2701043" y="2694291"/>
                </a:lnTo>
                <a:lnTo>
                  <a:pt x="0" y="26942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3676969"/>
            <a:ext cx="12061936" cy="33623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ΠΡΟΕΠΕΞΕΡΓΑΣΊΑ ΔΕΔΟΜΈΝΩΝ</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41872" y="2248322"/>
            <a:ext cx="7315200" cy="310896"/>
          </a:xfrm>
          <a:custGeom>
            <a:avLst/>
            <a:gdLst/>
            <a:ahLst/>
            <a:cxnLst/>
            <a:rect r="r" b="b" t="t" l="l"/>
            <a:pathLst>
              <a:path h="310896" w="7315200">
                <a:moveTo>
                  <a:pt x="0" y="0"/>
                </a:moveTo>
                <a:lnTo>
                  <a:pt x="7315200" y="0"/>
                </a:lnTo>
                <a:lnTo>
                  <a:pt x="7315200" y="310896"/>
                </a:lnTo>
                <a:lnTo>
                  <a:pt x="0" y="310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428169" y="3294960"/>
            <a:ext cx="8424631" cy="5170617"/>
          </a:xfrm>
          <a:custGeom>
            <a:avLst/>
            <a:gdLst/>
            <a:ahLst/>
            <a:cxnLst/>
            <a:rect r="r" b="b" t="t" l="l"/>
            <a:pathLst>
              <a:path h="5170617" w="8424631">
                <a:moveTo>
                  <a:pt x="0" y="0"/>
                </a:moveTo>
                <a:lnTo>
                  <a:pt x="8424631" y="0"/>
                </a:lnTo>
                <a:lnTo>
                  <a:pt x="8424631" y="5170617"/>
                </a:lnTo>
                <a:lnTo>
                  <a:pt x="0" y="5170617"/>
                </a:lnTo>
                <a:lnTo>
                  <a:pt x="0" y="0"/>
                </a:lnTo>
                <a:close/>
              </a:path>
            </a:pathLst>
          </a:custGeom>
          <a:blipFill>
            <a:blip r:embed="rId6"/>
            <a:stretch>
              <a:fillRect l="0" t="0" r="0" b="0"/>
            </a:stretch>
          </a:blipFill>
        </p:spPr>
      </p:sp>
      <p:sp>
        <p:nvSpPr>
          <p:cNvPr name="TextBox 5" id="5"/>
          <p:cNvSpPr txBox="true"/>
          <p:nvPr/>
        </p:nvSpPr>
        <p:spPr>
          <a:xfrm rot="0">
            <a:off x="600218" y="3719546"/>
            <a:ext cx="8543782" cy="1847850"/>
          </a:xfrm>
          <a:prstGeom prst="rect">
            <a:avLst/>
          </a:prstGeom>
        </p:spPr>
        <p:txBody>
          <a:bodyPr anchor="t" rtlCol="false" tIns="0" lIns="0" bIns="0" rIns="0">
            <a:spAutoFit/>
          </a:bodyPr>
          <a:lstStyle/>
          <a:p>
            <a:pPr algn="just" marL="0" indent="0" lvl="0">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Αφού υπολογίστηκαν οι μέσες απόλυτες τιμές SHAP για κάθε χαρακτηριστικό, τα χαρακτηριστικά ταξινομήθηκαν κατά φθίνουσα σειρά σημαντικότητας. Στη συνέχεια πραγματοποιήθηκε επαναλαμβανόμενη εκπαίδευση του μοντέλου </a:t>
            </a:r>
            <a:r>
              <a:rPr lang="en-US" b="true" sz="2499">
                <a:solidFill>
                  <a:srgbClr val="000000"/>
                </a:solidFill>
                <a:latin typeface="Century Gothic Paneuropean Bold"/>
                <a:ea typeface="Century Gothic Paneuropean Bold"/>
                <a:cs typeface="Century Gothic Paneuropean Bold"/>
                <a:sym typeface="Century Gothic Paneuropean Bold"/>
              </a:rPr>
              <a:t>XGBoost Regressor</a:t>
            </a:r>
            <a:r>
              <a:rPr lang="en-US" sz="2499">
                <a:solidFill>
                  <a:srgbClr val="000000"/>
                </a:solidFill>
                <a:latin typeface="Century Gothic Paneuropean"/>
                <a:ea typeface="Century Gothic Paneuropean"/>
                <a:cs typeface="Century Gothic Paneuropean"/>
                <a:sym typeface="Century Gothic Paneuropean"/>
              </a:rPr>
              <a:t>, όπου κάθε φορά:</a:t>
            </a:r>
          </a:p>
        </p:txBody>
      </p:sp>
      <p:sp>
        <p:nvSpPr>
          <p:cNvPr name="TextBox 6" id="6"/>
          <p:cNvSpPr txBox="true"/>
          <p:nvPr/>
        </p:nvSpPr>
        <p:spPr>
          <a:xfrm rot="0">
            <a:off x="600218" y="5548346"/>
            <a:ext cx="8543782" cy="2035175"/>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Κρατούσαμε τα k σημαντικότερα χαρακτηριστικά (σύμφωνα με το SHAP),</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Αφαιρούσαμε τα 10 λιγότερο σημαντικά,</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Το μοντέλο εκπαιδευόταν και υπολογίζονταν οι νέες μετρικές (RMSE, MAE) για κάθε τιμή του k.</a:t>
            </a:r>
          </a:p>
        </p:txBody>
      </p:sp>
      <p:sp>
        <p:nvSpPr>
          <p:cNvPr name="TextBox 7" id="7"/>
          <p:cNvSpPr txBox="true"/>
          <p:nvPr/>
        </p:nvSpPr>
        <p:spPr>
          <a:xfrm rot="0">
            <a:off x="5324000" y="1019175"/>
            <a:ext cx="7640000" cy="857250"/>
          </a:xfrm>
          <a:prstGeom prst="rect">
            <a:avLst/>
          </a:prstGeom>
        </p:spPr>
        <p:txBody>
          <a:bodyPr anchor="t" rtlCol="false" tIns="0" lIns="0" bIns="0" rIns="0">
            <a:spAutoFit/>
          </a:bodyPr>
          <a:lstStyle/>
          <a:p>
            <a:pPr algn="l" marL="0" indent="0" lvl="0">
              <a:lnSpc>
                <a:spcPts val="6720"/>
              </a:lnSpc>
            </a:pPr>
            <a:r>
              <a:rPr lang="en-US" b="true" sz="5600">
                <a:solidFill>
                  <a:srgbClr val="000000"/>
                </a:solidFill>
                <a:latin typeface="Open Sans Bold"/>
                <a:ea typeface="Open Sans Bold"/>
                <a:cs typeface="Open Sans Bold"/>
                <a:sym typeface="Open Sans Bold"/>
              </a:rPr>
              <a:t>Αφαίρεση Features</a:t>
            </a:r>
          </a:p>
        </p:txBody>
      </p:sp>
    </p:spTree>
  </p:cSld>
  <p:clrMapOvr>
    <a:masterClrMapping/>
  </p:clrMapOvr>
  <p:transition spd="fast">
    <p:wipe dir="u"/>
  </p:transition>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5A426D">
                <a:alpha val="100000"/>
              </a:srgbClr>
            </a:gs>
            <a:gs pos="50000">
              <a:srgbClr val="D2AFBB">
                <a:alpha val="100000"/>
              </a:srgbClr>
            </a:gs>
            <a:gs pos="100000">
              <a:srgbClr val="C5B0C9">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2">
              <a:alphaModFix amt="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49162"/>
            <a:ext cx="6064694" cy="8509138"/>
          </a:xfrm>
          <a:custGeom>
            <a:avLst/>
            <a:gdLst/>
            <a:ahLst/>
            <a:cxnLst/>
            <a:rect r="r" b="b" t="t" l="l"/>
            <a:pathLst>
              <a:path h="8509138" w="6064694">
                <a:moveTo>
                  <a:pt x="0" y="0"/>
                </a:moveTo>
                <a:lnTo>
                  <a:pt x="6064694" y="0"/>
                </a:lnTo>
                <a:lnTo>
                  <a:pt x="6064694" y="8509138"/>
                </a:lnTo>
                <a:lnTo>
                  <a:pt x="0" y="8509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491673" y="1673038"/>
            <a:ext cx="7767627" cy="1190625"/>
          </a:xfrm>
          <a:prstGeom prst="rect">
            <a:avLst/>
          </a:prstGeom>
        </p:spPr>
        <p:txBody>
          <a:bodyPr anchor="t" rtlCol="false" tIns="0" lIns="0" bIns="0" rIns="0">
            <a:spAutoFit/>
          </a:bodyPr>
          <a:lstStyle/>
          <a:p>
            <a:pPr algn="l" marL="0" indent="0" lvl="0">
              <a:lnSpc>
                <a:spcPts val="9303"/>
              </a:lnSpc>
            </a:pPr>
            <a:r>
              <a:rPr lang="en-US" b="true" sz="7752">
                <a:solidFill>
                  <a:srgbClr val="000000"/>
                </a:solidFill>
                <a:latin typeface="Open Sans Bold"/>
                <a:ea typeface="Open Sans Bold"/>
                <a:cs typeface="Open Sans Bold"/>
                <a:sym typeface="Open Sans Bold"/>
              </a:rPr>
              <a:t>Συμπεράσματα:</a:t>
            </a:r>
          </a:p>
        </p:txBody>
      </p:sp>
      <p:sp>
        <p:nvSpPr>
          <p:cNvPr name="AutoShape 5" id="5"/>
          <p:cNvSpPr/>
          <p:nvPr/>
        </p:nvSpPr>
        <p:spPr>
          <a:xfrm>
            <a:off x="9256123" y="3182750"/>
            <a:ext cx="8384422" cy="0"/>
          </a:xfrm>
          <a:prstGeom prst="line">
            <a:avLst/>
          </a:prstGeom>
          <a:ln cap="flat" w="104775">
            <a:solidFill>
              <a:srgbClr val="000000"/>
            </a:solidFill>
            <a:prstDash val="solid"/>
            <a:headEnd type="none" len="sm" w="sm"/>
            <a:tailEnd type="none" len="sm" w="sm"/>
          </a:ln>
        </p:spPr>
      </p:sp>
      <p:sp>
        <p:nvSpPr>
          <p:cNvPr name="TextBox 6" id="6"/>
          <p:cNvSpPr txBox="true"/>
          <p:nvPr/>
        </p:nvSpPr>
        <p:spPr>
          <a:xfrm rot="0">
            <a:off x="9491673" y="3482788"/>
            <a:ext cx="7767627" cy="6540500"/>
          </a:xfrm>
          <a:prstGeom prst="rect">
            <a:avLst/>
          </a:prstGeom>
        </p:spPr>
        <p:txBody>
          <a:bodyPr anchor="t" rtlCol="false" tIns="0" lIns="0" bIns="0" rIns="0">
            <a:spAutoFit/>
          </a:bodyPr>
          <a:lstStyle/>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Κ</a:t>
            </a:r>
            <a:r>
              <a:rPr lang="en-US" sz="2499">
                <a:solidFill>
                  <a:srgbClr val="000000"/>
                </a:solidFill>
                <a:latin typeface="Century Gothic Paneuropean"/>
                <a:ea typeface="Century Gothic Paneuropean"/>
                <a:cs typeface="Century Gothic Paneuropean"/>
                <a:sym typeface="Century Gothic Paneuropean"/>
              </a:rPr>
              <a:t>αθώς </a:t>
            </a:r>
            <a:r>
              <a:rPr lang="en-US" b="true" sz="2499">
                <a:solidFill>
                  <a:srgbClr val="000000"/>
                </a:solidFill>
                <a:latin typeface="Century Gothic Paneuropean Bold"/>
                <a:ea typeface="Century Gothic Paneuropean Bold"/>
                <a:cs typeface="Century Gothic Paneuropean Bold"/>
                <a:sym typeface="Century Gothic Paneuropean Bold"/>
              </a:rPr>
              <a:t>μειώνεται ο αριθμός χαρακτηριστικών</a:t>
            </a:r>
            <a:r>
              <a:rPr lang="en-US" sz="2499">
                <a:solidFill>
                  <a:srgbClr val="000000"/>
                </a:solidFill>
                <a:latin typeface="Century Gothic Paneuropean"/>
                <a:ea typeface="Century Gothic Paneuropean"/>
                <a:cs typeface="Century Gothic Paneuropean"/>
                <a:sym typeface="Century Gothic Paneuropean"/>
              </a:rPr>
              <a:t> (από 400 προς 50–30) το σφάλμα παραμένει </a:t>
            </a:r>
            <a:r>
              <a:rPr lang="en-US" b="true" sz="2499">
                <a:solidFill>
                  <a:srgbClr val="000000"/>
                </a:solidFill>
                <a:latin typeface="Century Gothic Paneuropean Bold"/>
                <a:ea typeface="Century Gothic Paneuropean Bold"/>
                <a:cs typeface="Century Gothic Paneuropean Bold"/>
                <a:sym typeface="Century Gothic Paneuropean Bold"/>
              </a:rPr>
              <a:t>σταθερό ή μειώνεται ελαφρώς</a:t>
            </a:r>
            <a:r>
              <a:rPr lang="en-US" sz="2499">
                <a:solidFill>
                  <a:srgbClr val="000000"/>
                </a:solidFill>
                <a:latin typeface="Century Gothic Paneuropean"/>
                <a:ea typeface="Century Gothic Paneuropean"/>
                <a:cs typeface="Century Gothic Paneuropean"/>
                <a:sym typeface="Century Gothic Paneuropean"/>
              </a:rPr>
              <a:t>. Υπάρχουν τοπικά ελάχιστα για RMSE και MAE περίπου στις 50–70 μεταβλητές.</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Όταν ο </a:t>
            </a:r>
            <a:r>
              <a:rPr lang="en-US" b="true" sz="2499">
                <a:solidFill>
                  <a:srgbClr val="000000"/>
                </a:solidFill>
                <a:latin typeface="Century Gothic Paneuropean Bold"/>
                <a:ea typeface="Century Gothic Paneuropean Bold"/>
                <a:cs typeface="Century Gothic Paneuropean Bold"/>
                <a:sym typeface="Century Gothic Paneuropean Bold"/>
              </a:rPr>
              <a:t>αριθμός χαρακτηριστικών</a:t>
            </a:r>
            <a:r>
              <a:rPr lang="en-US" sz="2499">
                <a:solidFill>
                  <a:srgbClr val="000000"/>
                </a:solidFill>
                <a:latin typeface="Century Gothic Paneuropean"/>
                <a:ea typeface="Century Gothic Paneuropean"/>
                <a:cs typeface="Century Gothic Paneuropean"/>
                <a:sym typeface="Century Gothic Paneuropean"/>
              </a:rPr>
              <a:t> γίνει </a:t>
            </a:r>
            <a:r>
              <a:rPr lang="en-US" b="true" sz="2499">
                <a:solidFill>
                  <a:srgbClr val="000000"/>
                </a:solidFill>
                <a:latin typeface="Century Gothic Paneuropean Bold"/>
                <a:ea typeface="Century Gothic Paneuropean Bold"/>
                <a:cs typeface="Century Gothic Paneuropean Bold"/>
                <a:sym typeface="Century Gothic Paneuropean Bold"/>
              </a:rPr>
              <a:t>πολύ μικρός</a:t>
            </a:r>
            <a:r>
              <a:rPr lang="en-US" sz="2499">
                <a:solidFill>
                  <a:srgbClr val="000000"/>
                </a:solidFill>
                <a:latin typeface="Century Gothic Paneuropean"/>
                <a:ea typeface="Century Gothic Paneuropean"/>
                <a:cs typeface="Century Gothic Paneuropean"/>
                <a:sym typeface="Century Gothic Paneuropean"/>
              </a:rPr>
              <a:t> (</a:t>
            </a:r>
            <a:r>
              <a:rPr lang="en-US" b="true" sz="2499">
                <a:solidFill>
                  <a:srgbClr val="000000"/>
                </a:solidFill>
                <a:latin typeface="Century Gothic Paneuropean Bold"/>
                <a:ea typeface="Century Gothic Paneuropean Bold"/>
                <a:cs typeface="Century Gothic Paneuropean Bold"/>
                <a:sym typeface="Century Gothic Paneuropean Bold"/>
              </a:rPr>
              <a:t>&lt;30</a:t>
            </a:r>
            <a:r>
              <a:rPr lang="en-US" sz="2499">
                <a:solidFill>
                  <a:srgbClr val="000000"/>
                </a:solidFill>
                <a:latin typeface="Century Gothic Paneuropean"/>
                <a:ea typeface="Century Gothic Paneuropean"/>
                <a:cs typeface="Century Gothic Paneuropean"/>
                <a:sym typeface="Century Gothic Paneuropean"/>
              </a:rPr>
              <a:t>) το RMSE αυξάνεται απότομα → </a:t>
            </a:r>
            <a:r>
              <a:rPr lang="en-US" b="true" sz="2499">
                <a:solidFill>
                  <a:srgbClr val="000000"/>
                </a:solidFill>
                <a:latin typeface="Century Gothic Paneuropean Bold"/>
                <a:ea typeface="Century Gothic Paneuropean Bold"/>
                <a:cs typeface="Century Gothic Paneuropean Bold"/>
                <a:sym typeface="Century Gothic Paneuropean Bold"/>
              </a:rPr>
              <a:t>σημαντικές πληροφορίες χάνονται</a:t>
            </a:r>
            <a:r>
              <a:rPr lang="en-US" sz="2499">
                <a:solidFill>
                  <a:srgbClr val="000000"/>
                </a:solidFill>
                <a:latin typeface="Century Gothic Paneuropean"/>
                <a:ea typeface="Century Gothic Paneuropean"/>
                <a:cs typeface="Century Gothic Paneuropean"/>
                <a:sym typeface="Century Gothic Paneuropean"/>
              </a:rPr>
              <a:t>.</a:t>
            </a:r>
          </a:p>
          <a:p>
            <a:pPr algn="just" marL="539749" indent="-269875" lvl="1">
              <a:lnSpc>
                <a:spcPts val="3249"/>
              </a:lnSpc>
              <a:buFont typeface="Arial"/>
              <a:buChar char="•"/>
            </a:pPr>
            <a:r>
              <a:rPr lang="en-US" sz="2499">
                <a:solidFill>
                  <a:srgbClr val="000000"/>
                </a:solidFill>
                <a:latin typeface="Century Gothic Paneuropean"/>
                <a:ea typeface="Century Gothic Paneuropean"/>
                <a:cs typeface="Century Gothic Paneuropean"/>
                <a:sym typeface="Century Gothic Paneuropean"/>
              </a:rPr>
              <a:t>Όταν είναι </a:t>
            </a:r>
            <a:r>
              <a:rPr lang="en-US" b="true" sz="2499">
                <a:solidFill>
                  <a:srgbClr val="000000"/>
                </a:solidFill>
                <a:latin typeface="Century Gothic Paneuropean Bold"/>
                <a:ea typeface="Century Gothic Paneuropean Bold"/>
                <a:cs typeface="Century Gothic Paneuropean Bold"/>
                <a:sym typeface="Century Gothic Paneuropean Bold"/>
              </a:rPr>
              <a:t>πολύ μεγάλος (&gt;300)</a:t>
            </a:r>
            <a:r>
              <a:rPr lang="en-US" sz="2499">
                <a:solidFill>
                  <a:srgbClr val="000000"/>
                </a:solidFill>
                <a:latin typeface="Century Gothic Paneuropean"/>
                <a:ea typeface="Century Gothic Paneuropean"/>
                <a:cs typeface="Century Gothic Paneuropean"/>
                <a:sym typeface="Century Gothic Paneuropean"/>
              </a:rPr>
              <a:t>, το μοντέλο δεν βελτιώνεται → πιθανή </a:t>
            </a:r>
            <a:r>
              <a:rPr lang="en-US" b="true" sz="2499">
                <a:solidFill>
                  <a:srgbClr val="000000"/>
                </a:solidFill>
                <a:latin typeface="Century Gothic Paneuropean Bold"/>
                <a:ea typeface="Century Gothic Paneuropean Bold"/>
                <a:cs typeface="Century Gothic Paneuropean Bold"/>
                <a:sym typeface="Century Gothic Paneuropean Bold"/>
              </a:rPr>
              <a:t>υπερεκπαίδευση</a:t>
            </a:r>
          </a:p>
          <a:p>
            <a:pPr algn="just">
              <a:lnSpc>
                <a:spcPts val="3249"/>
              </a:lnSpc>
            </a:pPr>
          </a:p>
          <a:p>
            <a:pPr algn="just">
              <a:lnSpc>
                <a:spcPts val="3249"/>
              </a:lnSpc>
            </a:pPr>
            <a:r>
              <a:rPr lang="en-US" sz="2499">
                <a:solidFill>
                  <a:srgbClr val="000000"/>
                </a:solidFill>
                <a:latin typeface="Century Gothic Paneuropean"/>
                <a:ea typeface="Century Gothic Paneuropean"/>
                <a:cs typeface="Century Gothic Paneuropean"/>
                <a:sym typeface="Century Gothic Paneuropean"/>
              </a:rPr>
              <a:t>Το ιδανικό πλήθος χαρακτηριστικών για το μοντέλο  φαίνεται να είναι περίπου:</a:t>
            </a:r>
          </a:p>
          <a:p>
            <a:pPr algn="just" marL="539749" indent="-269875" lvl="1">
              <a:lnSpc>
                <a:spcPts val="32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30–70 features,</a:t>
            </a:r>
            <a:r>
              <a:rPr lang="en-US" sz="2499">
                <a:solidFill>
                  <a:srgbClr val="000000"/>
                </a:solidFill>
                <a:latin typeface="Century Gothic Paneuropean"/>
                <a:ea typeface="Century Gothic Paneuropean"/>
                <a:cs typeface="Century Gothic Paneuropean"/>
                <a:sym typeface="Century Gothic Paneuropean"/>
              </a:rPr>
              <a:t> όπου το MAE είναι ελάχιστο και το RMSE σταθερά χαμηλό.</a:t>
            </a:r>
          </a:p>
          <a:p>
            <a:pPr algn="just">
              <a:lnSpc>
                <a:spcPts val="3249"/>
              </a:lnSpc>
            </a:pPr>
          </a:p>
        </p:txBody>
      </p:sp>
    </p:spTree>
  </p:cSld>
  <p:clrMapOvr>
    <a:masterClrMapping/>
  </p:clrMapOvr>
  <p:transition spd="fast">
    <p:wipe dir="d"/>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070098" y="7132697"/>
            <a:ext cx="2822814" cy="2822814"/>
          </a:xfrm>
          <a:custGeom>
            <a:avLst/>
            <a:gdLst/>
            <a:ahLst/>
            <a:cxnLst/>
            <a:rect r="r" b="b" t="t" l="l"/>
            <a:pathLst>
              <a:path h="2822814" w="2822814">
                <a:moveTo>
                  <a:pt x="0" y="0"/>
                </a:moveTo>
                <a:lnTo>
                  <a:pt x="2822814" y="0"/>
                </a:lnTo>
                <a:lnTo>
                  <a:pt x="2822814" y="2822814"/>
                </a:lnTo>
                <a:lnTo>
                  <a:pt x="0" y="28228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LSTM </a:t>
            </a:r>
          </a:p>
        </p:txBody>
      </p:sp>
    </p:spTree>
  </p:cSld>
  <p:clrMapOvr>
    <a:masterClrMapping/>
  </p:clrMapOvr>
  <p:transition spd="fast">
    <p:wipe dir="d"/>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2446363" y="3924300"/>
            <a:ext cx="13395274" cy="2438400"/>
            <a:chOff x="0" y="0"/>
            <a:chExt cx="17860365" cy="3251200"/>
          </a:xfrm>
        </p:grpSpPr>
        <p:sp>
          <p:nvSpPr>
            <p:cNvPr name="Freeform 3" id="3"/>
            <p:cNvSpPr/>
            <p:nvPr/>
          </p:nvSpPr>
          <p:spPr>
            <a:xfrm flipH="false" flipV="false" rot="0">
              <a:off x="0" y="84834"/>
              <a:ext cx="3081532" cy="3081532"/>
            </a:xfrm>
            <a:custGeom>
              <a:avLst/>
              <a:gdLst/>
              <a:ahLst/>
              <a:cxnLst/>
              <a:rect r="r" b="b" t="t" l="l"/>
              <a:pathLst>
                <a:path h="3081532" w="3081532">
                  <a:moveTo>
                    <a:pt x="0" y="0"/>
                  </a:moveTo>
                  <a:lnTo>
                    <a:pt x="3081532" y="0"/>
                  </a:lnTo>
                  <a:lnTo>
                    <a:pt x="3081532" y="3081532"/>
                  </a:lnTo>
                  <a:lnTo>
                    <a:pt x="0" y="3081532"/>
                  </a:lnTo>
                  <a:lnTo>
                    <a:pt x="0" y="0"/>
                  </a:lnTo>
                  <a:close/>
                </a:path>
              </a:pathLst>
            </a:custGeom>
            <a:blipFill>
              <a:blip r:embed="rId2"/>
              <a:stretch>
                <a:fillRect l="0" t="0" r="0" b="0"/>
              </a:stretch>
            </a:blipFill>
          </p:spPr>
        </p:sp>
        <p:sp>
          <p:nvSpPr>
            <p:cNvPr name="TextBox 4" id="4"/>
            <p:cNvSpPr txBox="true"/>
            <p:nvPr/>
          </p:nvSpPr>
          <p:spPr>
            <a:xfrm rot="0">
              <a:off x="757500" y="-9525"/>
              <a:ext cx="17102865" cy="3260725"/>
            </a:xfrm>
            <a:prstGeom prst="rect">
              <a:avLst/>
            </a:prstGeom>
          </p:spPr>
          <p:txBody>
            <a:bodyPr anchor="t" rtlCol="false" tIns="0" lIns="0" bIns="0" rIns="0">
              <a:spAutoFit/>
            </a:bodyPr>
            <a:lstStyle/>
            <a:p>
              <a:pPr algn="ctr" marL="0" indent="0" lvl="0">
                <a:lnSpc>
                  <a:spcPts val="9600"/>
                </a:lnSpc>
              </a:pPr>
              <a:r>
                <a:rPr lang="en-US" b="true" sz="8000">
                  <a:solidFill>
                    <a:srgbClr val="000000"/>
                  </a:solidFill>
                  <a:latin typeface="Century Gothic Paneuropean Bold"/>
                  <a:ea typeface="Century Gothic Paneuropean Bold"/>
                  <a:cs typeface="Century Gothic Paneuropean Bold"/>
                  <a:sym typeface="Century Gothic Paneuropean Bold"/>
                </a:rPr>
                <a:t>Αρχιτεκτονική του Μοντέλου</a:t>
              </a:r>
            </a:p>
          </p:txBody>
        </p:sp>
      </p:grpSp>
      <p:sp>
        <p:nvSpPr>
          <p:cNvPr name="Freeform 5" id="5"/>
          <p:cNvSpPr/>
          <p:nvPr/>
        </p:nvSpPr>
        <p:spPr>
          <a:xfrm flipH="false" flipV="false" rot="0">
            <a:off x="-1009658" y="-5881248"/>
            <a:ext cx="21856564" cy="22049497"/>
          </a:xfrm>
          <a:custGeom>
            <a:avLst/>
            <a:gdLst/>
            <a:ahLst/>
            <a:cxnLst/>
            <a:rect r="r" b="b" t="t" l="l"/>
            <a:pathLst>
              <a:path h="22049497" w="21856564">
                <a:moveTo>
                  <a:pt x="0" y="0"/>
                </a:moveTo>
                <a:lnTo>
                  <a:pt x="21856564" y="0"/>
                </a:lnTo>
                <a:lnTo>
                  <a:pt x="21856564" y="22049496"/>
                </a:lnTo>
                <a:lnTo>
                  <a:pt x="0" y="22049496"/>
                </a:lnTo>
                <a:lnTo>
                  <a:pt x="0" y="0"/>
                </a:lnTo>
                <a:close/>
              </a:path>
            </a:pathLst>
          </a:custGeom>
          <a:blipFill>
            <a:blip r:embed="rId3">
              <a:alphaModFix amt="2000"/>
              <a:extLst>
                <a:ext uri="{96DAC541-7B7A-43D3-8B79-37D633B846F1}">
                  <asvg:svgBlip xmlns:asvg="http://schemas.microsoft.com/office/drawing/2016/SVG/main" r:embed="rId4"/>
                </a:ext>
              </a:extLst>
            </a:blip>
            <a:stretch>
              <a:fillRect l="0" t="0" r="0" b="0"/>
            </a:stretch>
          </a:blipFill>
        </p:spPr>
      </p:sp>
      <p:sp>
        <p:nvSpPr>
          <p:cNvPr name="Freeform 6" id="6" descr="Hi Tech HUD "/>
          <p:cNvSpPr/>
          <p:nvPr/>
        </p:nvSpPr>
        <p:spPr>
          <a:xfrm flipH="false" flipV="false" rot="-1068258">
            <a:off x="-2047676" y="-3490184"/>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fast">
    <p:wipe dir="r"/>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4779325" y="2257842"/>
            <a:ext cx="10259479" cy="3340651"/>
            <a:chOff x="0" y="0"/>
            <a:chExt cx="13679306" cy="4454201"/>
          </a:xfrm>
        </p:grpSpPr>
        <p:sp>
          <p:nvSpPr>
            <p:cNvPr name="Freeform 3" id="3"/>
            <p:cNvSpPr/>
            <p:nvPr/>
          </p:nvSpPr>
          <p:spPr>
            <a:xfrm flipH="false" flipV="false" rot="0">
              <a:off x="0" y="0"/>
              <a:ext cx="13174398" cy="4454201"/>
            </a:xfrm>
            <a:custGeom>
              <a:avLst/>
              <a:gdLst/>
              <a:ahLst/>
              <a:cxnLst/>
              <a:rect r="r" b="b" t="t" l="l"/>
              <a:pathLst>
                <a:path h="4454201" w="13174398">
                  <a:moveTo>
                    <a:pt x="0" y="0"/>
                  </a:moveTo>
                  <a:lnTo>
                    <a:pt x="13174398" y="0"/>
                  </a:lnTo>
                  <a:lnTo>
                    <a:pt x="13174398" y="4454201"/>
                  </a:lnTo>
                  <a:lnTo>
                    <a:pt x="0" y="4454201"/>
                  </a:lnTo>
                  <a:lnTo>
                    <a:pt x="0" y="0"/>
                  </a:lnTo>
                  <a:close/>
                </a:path>
              </a:pathLst>
            </a:custGeom>
            <a:blipFill>
              <a:blip r:embed="rId2"/>
              <a:stretch>
                <a:fillRect l="-2142" t="-12676" r="-6168" b="-8258"/>
              </a:stretch>
            </a:blipFill>
          </p:spPr>
        </p:sp>
        <p:grpSp>
          <p:nvGrpSpPr>
            <p:cNvPr name="Group 4" id="4"/>
            <p:cNvGrpSpPr/>
            <p:nvPr/>
          </p:nvGrpSpPr>
          <p:grpSpPr>
            <a:xfrm rot="0">
              <a:off x="11822565" y="1926593"/>
              <a:ext cx="1856741" cy="601016"/>
              <a:chOff x="0" y="0"/>
              <a:chExt cx="380037" cy="123016"/>
            </a:xfrm>
          </p:grpSpPr>
          <p:sp>
            <p:nvSpPr>
              <p:cNvPr name="Freeform 5" id="5"/>
              <p:cNvSpPr/>
              <p:nvPr/>
            </p:nvSpPr>
            <p:spPr>
              <a:xfrm flipH="false" flipV="false" rot="0">
                <a:off x="0" y="0"/>
                <a:ext cx="380037" cy="123016"/>
              </a:xfrm>
              <a:custGeom>
                <a:avLst/>
                <a:gdLst/>
                <a:ahLst/>
                <a:cxnLst/>
                <a:rect r="r" b="b" t="t" l="l"/>
                <a:pathLst>
                  <a:path h="123016" w="380037">
                    <a:moveTo>
                      <a:pt x="0" y="0"/>
                    </a:moveTo>
                    <a:lnTo>
                      <a:pt x="380037" y="0"/>
                    </a:lnTo>
                    <a:lnTo>
                      <a:pt x="380037" y="123016"/>
                    </a:lnTo>
                    <a:lnTo>
                      <a:pt x="0" y="123016"/>
                    </a:lnTo>
                    <a:close/>
                  </a:path>
                </a:pathLst>
              </a:custGeom>
              <a:solidFill>
                <a:srgbClr val="E8D9EB"/>
              </a:solidFill>
            </p:spPr>
          </p:sp>
          <p:sp>
            <p:nvSpPr>
              <p:cNvPr name="TextBox 6" id="6"/>
              <p:cNvSpPr txBox="true"/>
              <p:nvPr/>
            </p:nvSpPr>
            <p:spPr>
              <a:xfrm>
                <a:off x="0" y="-57150"/>
                <a:ext cx="380037" cy="180166"/>
              </a:xfrm>
              <a:prstGeom prst="rect">
                <a:avLst/>
              </a:prstGeom>
            </p:spPr>
            <p:txBody>
              <a:bodyPr anchor="ctr" rtlCol="false" tIns="50800" lIns="50800" bIns="50800" rIns="50800"/>
              <a:lstStyle/>
              <a:p>
                <a:pPr algn="ctr">
                  <a:lnSpc>
                    <a:spcPts val="2400"/>
                  </a:lnSpc>
                </a:pPr>
                <a:r>
                  <a:rPr lang="en-US" sz="1600">
                    <a:solidFill>
                      <a:srgbClr val="000000"/>
                    </a:solidFill>
                    <a:latin typeface="Gotham"/>
                    <a:ea typeface="Gotham"/>
                    <a:cs typeface="Gotham"/>
                    <a:sym typeface="Gotham"/>
                  </a:rPr>
                  <a:t>DL_bitrate</a:t>
                </a:r>
              </a:p>
            </p:txBody>
          </p:sp>
        </p:grpSp>
      </p:grpSp>
      <p:sp>
        <p:nvSpPr>
          <p:cNvPr name="TextBox 7" id="7"/>
          <p:cNvSpPr txBox="true"/>
          <p:nvPr/>
        </p:nvSpPr>
        <p:spPr>
          <a:xfrm rot="0">
            <a:off x="174718" y="262832"/>
            <a:ext cx="10706724" cy="1847850"/>
          </a:xfrm>
          <a:prstGeom prst="rect">
            <a:avLst/>
          </a:prstGeom>
        </p:spPr>
        <p:txBody>
          <a:bodyPr anchor="t" rtlCol="false" tIns="0" lIns="0" bIns="0" rIns="0">
            <a:spAutoFit/>
          </a:bodyPr>
          <a:lstStyle/>
          <a:p>
            <a:pPr algn="just">
              <a:lnSpc>
                <a:spcPts val="2999"/>
              </a:lnSpc>
              <a:spcBef>
                <a:spcPct val="0"/>
              </a:spcBef>
            </a:pPr>
            <a:r>
              <a:rPr lang="en-US" b="true" sz="2499">
                <a:solidFill>
                  <a:srgbClr val="000000"/>
                </a:solidFill>
                <a:latin typeface="Century Gothic Paneuropean Bold"/>
                <a:ea typeface="Century Gothic Paneuropean Bold"/>
                <a:cs typeface="Century Gothic Paneuropean Bold"/>
                <a:sym typeface="Century Gothic Paneuropean Bold"/>
              </a:rPr>
              <a:t>dropout layer = 0.2</a:t>
            </a:r>
            <a:r>
              <a:rPr lang="en-US" sz="2499">
                <a:solidFill>
                  <a:srgbClr val="000000"/>
                </a:solidFill>
                <a:latin typeface="Century Gothic Paneuropean"/>
                <a:ea typeface="Century Gothic Paneuropean"/>
                <a:cs typeface="Century Gothic Paneuropean"/>
                <a:sym typeface="Century Gothic Paneuropean"/>
              </a:rPr>
              <a:t>, είναι μια τεχνική regularization που χρησιμοποιείται για να αποτρέψει το overfitting του μοντέλου. Σε κάθε βήμα εκπαίδευσης, το Dropout απενεργοποιεί τυχαία το 20% των νευρώνων. Αυτό αναγκάζει το μοντέλο να μην εξαρτάται υπερβολικά από συγκεκριμένους νευρώνες και να μάθει πιο γενικευμένα πρότυπα στα δεδομένα</a:t>
            </a:r>
          </a:p>
        </p:txBody>
      </p:sp>
      <p:sp>
        <p:nvSpPr>
          <p:cNvPr name="Freeform 8" id="8"/>
          <p:cNvSpPr/>
          <p:nvPr/>
        </p:nvSpPr>
        <p:spPr>
          <a:xfrm flipH="false" flipV="false" rot="5400000">
            <a:off x="8991600" y="656946"/>
            <a:ext cx="304800" cy="3048000"/>
          </a:xfrm>
          <a:custGeom>
            <a:avLst/>
            <a:gdLst/>
            <a:ahLst/>
            <a:cxnLst/>
            <a:rect r="r" b="b" t="t" l="l"/>
            <a:pathLst>
              <a:path h="3048000" w="304800">
                <a:moveTo>
                  <a:pt x="0" y="0"/>
                </a:moveTo>
                <a:lnTo>
                  <a:pt x="304800" y="0"/>
                </a:lnTo>
                <a:lnTo>
                  <a:pt x="304800" y="3048000"/>
                </a:lnTo>
                <a:lnTo>
                  <a:pt x="0" y="3048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5399999">
            <a:off x="9033705" y="4605842"/>
            <a:ext cx="220589" cy="2205891"/>
          </a:xfrm>
          <a:custGeom>
            <a:avLst/>
            <a:gdLst/>
            <a:ahLst/>
            <a:cxnLst/>
            <a:rect r="r" b="b" t="t" l="l"/>
            <a:pathLst>
              <a:path h="2205891" w="220589">
                <a:moveTo>
                  <a:pt x="0" y="0"/>
                </a:moveTo>
                <a:lnTo>
                  <a:pt x="220590" y="0"/>
                </a:lnTo>
                <a:lnTo>
                  <a:pt x="220590" y="2205891"/>
                </a:lnTo>
                <a:lnTo>
                  <a:pt x="0" y="220589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1326339">
            <a:off x="6180198" y="5657656"/>
            <a:ext cx="1142838" cy="322852"/>
          </a:xfrm>
          <a:custGeom>
            <a:avLst/>
            <a:gdLst/>
            <a:ahLst/>
            <a:cxnLst/>
            <a:rect r="r" b="b" t="t" l="l"/>
            <a:pathLst>
              <a:path h="322852" w="1142838">
                <a:moveTo>
                  <a:pt x="0" y="0"/>
                </a:moveTo>
                <a:lnTo>
                  <a:pt x="1142837" y="0"/>
                </a:lnTo>
                <a:lnTo>
                  <a:pt x="1142837" y="322852"/>
                </a:lnTo>
                <a:lnTo>
                  <a:pt x="0" y="3228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1604596">
            <a:off x="12910493" y="2374343"/>
            <a:ext cx="1037422" cy="748241"/>
          </a:xfrm>
          <a:custGeom>
            <a:avLst/>
            <a:gdLst/>
            <a:ahLst/>
            <a:cxnLst/>
            <a:rect r="r" b="b" t="t" l="l"/>
            <a:pathLst>
              <a:path h="748241" w="1037422">
                <a:moveTo>
                  <a:pt x="0" y="0"/>
                </a:moveTo>
                <a:lnTo>
                  <a:pt x="1037423" y="0"/>
                </a:lnTo>
                <a:lnTo>
                  <a:pt x="1037423" y="748241"/>
                </a:lnTo>
                <a:lnTo>
                  <a:pt x="0" y="7482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6300583">
            <a:off x="11871070" y="5357262"/>
            <a:ext cx="956036" cy="748098"/>
          </a:xfrm>
          <a:custGeom>
            <a:avLst/>
            <a:gdLst/>
            <a:ahLst/>
            <a:cxnLst/>
            <a:rect r="r" b="b" t="t" l="l"/>
            <a:pathLst>
              <a:path h="748098" w="956036">
                <a:moveTo>
                  <a:pt x="0" y="0"/>
                </a:moveTo>
                <a:lnTo>
                  <a:pt x="956036" y="0"/>
                </a:lnTo>
                <a:lnTo>
                  <a:pt x="956036" y="748098"/>
                </a:lnTo>
                <a:lnTo>
                  <a:pt x="0" y="7480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74718" y="4747021"/>
            <a:ext cx="5986737" cy="5680075"/>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Gotham"/>
                <a:ea typeface="Gotham"/>
                <a:cs typeface="Gotham"/>
                <a:sym typeface="Gotham"/>
              </a:rPr>
              <a:t>Η είσοδος του LSTM μοντέλου αποτελείται από </a:t>
            </a:r>
            <a:r>
              <a:rPr lang="en-US" b="true" sz="2500">
                <a:solidFill>
                  <a:srgbClr val="000000"/>
                </a:solidFill>
                <a:latin typeface="Gotham Bold"/>
                <a:ea typeface="Gotham Bold"/>
                <a:cs typeface="Gotham Bold"/>
                <a:sym typeface="Gotham Bold"/>
              </a:rPr>
              <a:t>128 χρονικά βήματα (time steps)</a:t>
            </a:r>
            <a:r>
              <a:rPr lang="en-US" sz="2500">
                <a:solidFill>
                  <a:srgbClr val="000000"/>
                </a:solidFill>
                <a:latin typeface="Gotham"/>
                <a:ea typeface="Gotham"/>
                <a:cs typeface="Gotham"/>
                <a:sym typeface="Gotham"/>
              </a:rPr>
              <a:t>, που σημαίνει ότι για κάθε χρονική στιγμή, το μοντέλο βλέπει τις προηγούμενες 128 τιμές των features για να προβλέψει την επόμενη τιμή του DL_bitrate. Το  128 επιλέχθηκε ως βέλτιστο, καθώς προσέφερε τη χαμηλότερη τιμή σφάλματος έπειτα από πειραματισμό με διαφορετικά time windows. </a:t>
            </a:r>
          </a:p>
          <a:p>
            <a:pPr algn="just">
              <a:lnSpc>
                <a:spcPts val="3500"/>
              </a:lnSpc>
              <a:spcBef>
                <a:spcPct val="0"/>
              </a:spcBef>
            </a:pPr>
          </a:p>
        </p:txBody>
      </p:sp>
      <p:sp>
        <p:nvSpPr>
          <p:cNvPr name="TextBox 14" id="14"/>
          <p:cNvSpPr txBox="true"/>
          <p:nvPr/>
        </p:nvSpPr>
        <p:spPr>
          <a:xfrm rot="0">
            <a:off x="6496525" y="6039950"/>
            <a:ext cx="5587535" cy="3705225"/>
          </a:xfrm>
          <a:prstGeom prst="rect">
            <a:avLst/>
          </a:prstGeom>
        </p:spPr>
        <p:txBody>
          <a:bodyPr anchor="t" rtlCol="false" tIns="0" lIns="0" bIns="0" rIns="0">
            <a:spAutoFit/>
          </a:bodyPr>
          <a:lstStyle/>
          <a:p>
            <a:pPr algn="just">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Το μοντέλο αποτελείται από </a:t>
            </a:r>
            <a:r>
              <a:rPr lang="en-US" b="true" sz="2499">
                <a:solidFill>
                  <a:srgbClr val="000000"/>
                </a:solidFill>
                <a:latin typeface="Century Gothic Paneuropean Bold"/>
                <a:ea typeface="Century Gothic Paneuropean Bold"/>
                <a:cs typeface="Century Gothic Paneuropean Bold"/>
                <a:sym typeface="Century Gothic Paneuropean Bold"/>
              </a:rPr>
              <a:t>2 επίπεδα LSTM</a:t>
            </a:r>
            <a:r>
              <a:rPr lang="en-US" sz="2499">
                <a:solidFill>
                  <a:srgbClr val="000000"/>
                </a:solidFill>
                <a:latin typeface="Century Gothic Paneuropean"/>
                <a:ea typeface="Century Gothic Paneuropean"/>
                <a:cs typeface="Century Gothic Paneuropean"/>
                <a:sym typeface="Century Gothic Paneuropean"/>
              </a:rPr>
              <a:t> με </a:t>
            </a:r>
            <a:r>
              <a:rPr lang="en-US" b="true" sz="2499">
                <a:solidFill>
                  <a:srgbClr val="000000"/>
                </a:solidFill>
                <a:latin typeface="Century Gothic Paneuropean Bold"/>
                <a:ea typeface="Century Gothic Paneuropean Bold"/>
                <a:cs typeface="Century Gothic Paneuropean Bold"/>
                <a:sym typeface="Century Gothic Paneuropean Bold"/>
              </a:rPr>
              <a:t>100 νευρώνες </a:t>
            </a:r>
            <a:r>
              <a:rPr lang="en-US" sz="2499">
                <a:solidFill>
                  <a:srgbClr val="000000"/>
                </a:solidFill>
                <a:latin typeface="Century Gothic Paneuropean"/>
                <a:ea typeface="Century Gothic Paneuropean"/>
                <a:cs typeface="Century Gothic Paneuropean"/>
                <a:sym typeface="Century Gothic Paneuropean"/>
              </a:rPr>
              <a:t>το καθένα. Τα LSTM επίπεδα βοηθούν το μοντέλο να μάθει σχέσεις μεταξύ χρονικών βημάτων, διατηρώντας τη χρονική εξάρτηση στα δεδομένα και οι 100 νευρώνες επιλέχθηκαν, ώστε να ισορροπήσουν την ακρίβεια πρόβλεψης και το υπολογιστικό κόστος.</a:t>
            </a:r>
          </a:p>
        </p:txBody>
      </p:sp>
      <p:sp>
        <p:nvSpPr>
          <p:cNvPr name="TextBox 15" id="15"/>
          <p:cNvSpPr txBox="true"/>
          <p:nvPr/>
        </p:nvSpPr>
        <p:spPr>
          <a:xfrm rot="0">
            <a:off x="12834174" y="5718312"/>
            <a:ext cx="4938659" cy="3705225"/>
          </a:xfrm>
          <a:prstGeom prst="rect">
            <a:avLst/>
          </a:prstGeom>
        </p:spPr>
        <p:txBody>
          <a:bodyPr anchor="t" rtlCol="false" tIns="0" lIns="0" bIns="0" rIns="0">
            <a:spAutoFit/>
          </a:bodyPr>
          <a:lstStyle/>
          <a:p>
            <a:pPr algn="just">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Το τελευταίο επίπεδο του LSTM είναι ένα </a:t>
            </a:r>
            <a:r>
              <a:rPr lang="en-US" b="true" sz="2499">
                <a:solidFill>
                  <a:srgbClr val="000000"/>
                </a:solidFill>
                <a:latin typeface="Century Gothic Paneuropean Bold"/>
                <a:ea typeface="Century Gothic Paneuropean Bold"/>
                <a:cs typeface="Century Gothic Paneuropean Bold"/>
                <a:sym typeface="Century Gothic Paneuropean Bold"/>
              </a:rPr>
              <a:t>Dense </a:t>
            </a:r>
            <a:r>
              <a:rPr lang="en-US" sz="2499">
                <a:solidFill>
                  <a:srgbClr val="000000"/>
                </a:solidFill>
                <a:latin typeface="Century Gothic Paneuropean"/>
                <a:ea typeface="Century Gothic Paneuropean"/>
                <a:cs typeface="Century Gothic Paneuropean"/>
                <a:sym typeface="Century Gothic Paneuropean"/>
              </a:rPr>
              <a:t>(Fully Connected) Layer με μία μονάδα εξόδου. Το συγκεκριμένο επίπεδο παίρνει την έξοδο του τελευταίου LSTM επιπέδου και τη μετατρέπει σε μια αριθμητική τιμή, η οποία αποτελεί την προβλεψη του μοντέλου DL_bitrate της επόμενης χρονικής στιγμής. </a:t>
            </a:r>
          </a:p>
        </p:txBody>
      </p:sp>
      <p:sp>
        <p:nvSpPr>
          <p:cNvPr name="TextBox 16" id="16"/>
          <p:cNvSpPr txBox="true"/>
          <p:nvPr/>
        </p:nvSpPr>
        <p:spPr>
          <a:xfrm rot="0">
            <a:off x="12505785" y="262832"/>
            <a:ext cx="5595436" cy="1847850"/>
          </a:xfrm>
          <a:prstGeom prst="rect">
            <a:avLst/>
          </a:prstGeom>
        </p:spPr>
        <p:txBody>
          <a:bodyPr anchor="t" rtlCol="false" tIns="0" lIns="0" bIns="0" rIns="0">
            <a:spAutoFit/>
          </a:bodyPr>
          <a:lstStyle/>
          <a:p>
            <a:pPr algn="just">
              <a:lnSpc>
                <a:spcPts val="2999"/>
              </a:lnSpc>
              <a:spcBef>
                <a:spcPct val="0"/>
              </a:spcBef>
            </a:pPr>
            <a:r>
              <a:rPr lang="en-US" sz="2499">
                <a:solidFill>
                  <a:srgbClr val="000000"/>
                </a:solidFill>
                <a:latin typeface="Century Gothic Paneuropean"/>
                <a:ea typeface="Century Gothic Paneuropean"/>
                <a:cs typeface="Century Gothic Paneuropean"/>
                <a:sym typeface="Century Gothic Paneuropean"/>
              </a:rPr>
              <a:t>Ω</a:t>
            </a:r>
            <a:r>
              <a:rPr lang="en-US" sz="2499">
                <a:solidFill>
                  <a:srgbClr val="000000"/>
                </a:solidFill>
                <a:latin typeface="Century Gothic Paneuropean"/>
                <a:ea typeface="Century Gothic Paneuropean"/>
                <a:cs typeface="Century Gothic Paneuropean"/>
                <a:sym typeface="Century Gothic Paneuropean"/>
              </a:rPr>
              <a:t>ς συνάρτηση ενεργοποίησης χρησιμοποιείται  η </a:t>
            </a:r>
            <a:r>
              <a:rPr lang="en-US" b="true" sz="2499">
                <a:solidFill>
                  <a:srgbClr val="000000"/>
                </a:solidFill>
                <a:latin typeface="Century Gothic Paneuropean Bold"/>
                <a:ea typeface="Century Gothic Paneuropean Bold"/>
                <a:cs typeface="Century Gothic Paneuropean Bold"/>
                <a:sym typeface="Century Gothic Paneuropean Bold"/>
              </a:rPr>
              <a:t>Linear activation function</a:t>
            </a:r>
            <a:r>
              <a:rPr lang="en-US" sz="2499">
                <a:solidFill>
                  <a:srgbClr val="000000"/>
                </a:solidFill>
                <a:latin typeface="Century Gothic Paneuropean"/>
                <a:ea typeface="Century Gothic Paneuropean"/>
                <a:cs typeface="Century Gothic Paneuropean"/>
                <a:sym typeface="Century Gothic Paneuropean"/>
              </a:rPr>
              <a:t>, καθώς πρόκειται για πρόβλημα παλινδρόμησης και η έξοδος πρέπει να είναι συνεχής τιμή.</a:t>
            </a:r>
          </a:p>
        </p:txBody>
      </p:sp>
    </p:spTree>
  </p:cSld>
  <p:clrMapOvr>
    <a:masterClrMapping/>
  </p:clrMapOvr>
  <p:transition spd="fast">
    <p:wipe dir="r"/>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1107166" y="-6051888"/>
            <a:ext cx="21856564" cy="22049497"/>
          </a:xfrm>
          <a:custGeom>
            <a:avLst/>
            <a:gdLst/>
            <a:ahLst/>
            <a:cxnLst/>
            <a:rect r="r" b="b" t="t" l="l"/>
            <a:pathLst>
              <a:path h="22049497" w="21856564">
                <a:moveTo>
                  <a:pt x="0" y="0"/>
                </a:moveTo>
                <a:lnTo>
                  <a:pt x="21856563" y="0"/>
                </a:lnTo>
                <a:lnTo>
                  <a:pt x="21856563" y="22049497"/>
                </a:lnTo>
                <a:lnTo>
                  <a:pt x="0" y="22049497"/>
                </a:lnTo>
                <a:lnTo>
                  <a:pt x="0" y="0"/>
                </a:lnTo>
                <a:close/>
              </a:path>
            </a:pathLst>
          </a:custGeom>
          <a:blipFill>
            <a:blip r:embed="rId2">
              <a:alphaModFix amt="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93519" y="536514"/>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Εκπαίδευση του Μοντέλου</a:t>
            </a:r>
          </a:p>
        </p:txBody>
      </p:sp>
      <p:sp>
        <p:nvSpPr>
          <p:cNvPr name="TextBox 4" id="4"/>
          <p:cNvSpPr txBox="true"/>
          <p:nvPr/>
        </p:nvSpPr>
        <p:spPr>
          <a:xfrm rot="0">
            <a:off x="629294" y="2920990"/>
            <a:ext cx="13754444" cy="4454545"/>
          </a:xfrm>
          <a:prstGeom prst="rect">
            <a:avLst/>
          </a:prstGeom>
        </p:spPr>
        <p:txBody>
          <a:bodyPr anchor="t" rtlCol="false" tIns="0" lIns="0" bIns="0" rIns="0">
            <a:spAutoFit/>
          </a:bodyPr>
          <a:lstStyle/>
          <a:p>
            <a:pPr algn="just" marL="541490" indent="-270745" lvl="1">
              <a:lnSpc>
                <a:spcPts val="2959"/>
              </a:lnSpc>
              <a:buFont typeface="Arial"/>
              <a:buChar char="•"/>
            </a:pPr>
            <a:r>
              <a:rPr lang="en-US" sz="2508">
                <a:solidFill>
                  <a:srgbClr val="000000"/>
                </a:solidFill>
                <a:latin typeface="Century Gothic Paneuropean"/>
                <a:ea typeface="Century Gothic Paneuropean"/>
                <a:cs typeface="Century Gothic Paneuropean"/>
                <a:sym typeface="Century Gothic Paneuropean"/>
              </a:rPr>
              <a:t>Υλοποιείται </a:t>
            </a:r>
            <a:r>
              <a:rPr lang="en-US" b="true" sz="2508">
                <a:solidFill>
                  <a:srgbClr val="000000"/>
                </a:solidFill>
                <a:latin typeface="Century Gothic Paneuropean Bold"/>
                <a:ea typeface="Century Gothic Paneuropean Bold"/>
                <a:cs typeface="Century Gothic Paneuropean Bold"/>
                <a:sym typeface="Century Gothic Paneuropean Bold"/>
              </a:rPr>
              <a:t>Early Stopping</a:t>
            </a:r>
            <a:r>
              <a:rPr lang="en-US" sz="2508">
                <a:solidFill>
                  <a:srgbClr val="000000"/>
                </a:solidFill>
                <a:latin typeface="Century Gothic Paneuropean"/>
                <a:ea typeface="Century Gothic Paneuropean"/>
                <a:cs typeface="Century Gothic Paneuropean"/>
                <a:sym typeface="Century Gothic Paneuropean"/>
              </a:rPr>
              <a:t> για την αποφυγή overfitting. Το early stoppping χρησιμοποιείται ώστε να παρακολουθείται η απόδοση στα δεδομένα επικύρωσης μετά από κάθε epoch και αν το validation loss δεν βελτιώνεται μετά από ένα καθορισμένο αριθμό επαναλήψεων (</a:t>
            </a:r>
            <a:r>
              <a:rPr lang="en-US" b="true" sz="2508">
                <a:solidFill>
                  <a:srgbClr val="000000"/>
                </a:solidFill>
                <a:latin typeface="Century Gothic Paneuropean Bold"/>
                <a:ea typeface="Century Gothic Paneuropean Bold"/>
                <a:cs typeface="Century Gothic Paneuropean Bold"/>
                <a:sym typeface="Century Gothic Paneuropean Bold"/>
              </a:rPr>
              <a:t>patience=20</a:t>
            </a:r>
            <a:r>
              <a:rPr lang="en-US" sz="2508">
                <a:solidFill>
                  <a:srgbClr val="000000"/>
                </a:solidFill>
                <a:latin typeface="Century Gothic Paneuropean"/>
                <a:ea typeface="Century Gothic Paneuropean"/>
                <a:cs typeface="Century Gothic Paneuropean"/>
                <a:sym typeface="Century Gothic Paneuropean"/>
              </a:rPr>
              <a:t>), η εκπαίδευση σταματά αυτόματα. Έτσι, αποφεύγουμε περιττές επαναλήψεις που μπορεί να κάνουν το μοντέλο να "μάθει πολύ καλά" τα δεδομένα εκπαίδευσης αλλά να μην γενικεύει σωστά σε νέα δεδομένα.</a:t>
            </a:r>
          </a:p>
          <a:p>
            <a:pPr algn="just" marL="541490" indent="-270745" lvl="1">
              <a:lnSpc>
                <a:spcPts val="2959"/>
              </a:lnSpc>
              <a:buFont typeface="Arial"/>
              <a:buChar char="•"/>
            </a:pPr>
            <a:r>
              <a:rPr lang="en-US" b="true" sz="2508">
                <a:solidFill>
                  <a:srgbClr val="000000"/>
                </a:solidFill>
                <a:latin typeface="Century Gothic Paneuropean Bold"/>
                <a:ea typeface="Century Gothic Paneuropean Bold"/>
                <a:cs typeface="Century Gothic Paneuropean Bold"/>
                <a:sym typeface="Century Gothic Paneuropean Bold"/>
              </a:rPr>
              <a:t>epochs=50: </a:t>
            </a:r>
            <a:r>
              <a:rPr lang="en-US" sz="2508">
                <a:solidFill>
                  <a:srgbClr val="000000"/>
                </a:solidFill>
                <a:latin typeface="Century Gothic Paneuropean"/>
                <a:ea typeface="Century Gothic Paneuropean"/>
                <a:cs typeface="Century Gothic Paneuropean"/>
                <a:sym typeface="Century Gothic Paneuropean"/>
              </a:rPr>
              <a:t>Ορίζουμε το μοντέλο να εκπαιδευτεί μέχρι 50 φορές πάνω στα δεδομένα εκπαίδευσης. Αν ενεργοποιηθεί το Early Stopping, η εκπαίδευση μπορεί να σταματήσει νωρίτερα.</a:t>
            </a:r>
          </a:p>
          <a:p>
            <a:pPr algn="just" marL="541490" indent="-270745" lvl="1">
              <a:lnSpc>
                <a:spcPts val="2959"/>
              </a:lnSpc>
              <a:buFont typeface="Arial"/>
              <a:buChar char="•"/>
            </a:pPr>
            <a:r>
              <a:rPr lang="en-US" b="true" sz="2508">
                <a:solidFill>
                  <a:srgbClr val="000000"/>
                </a:solidFill>
                <a:latin typeface="Century Gothic Paneuropean Bold"/>
                <a:ea typeface="Century Gothic Paneuropean Bold"/>
                <a:cs typeface="Century Gothic Paneuropean Bold"/>
                <a:sym typeface="Century Gothic Paneuropean Bold"/>
              </a:rPr>
              <a:t>batch_size=64:</a:t>
            </a:r>
            <a:r>
              <a:rPr lang="en-US" sz="2508">
                <a:solidFill>
                  <a:srgbClr val="000000"/>
                </a:solidFill>
                <a:latin typeface="Century Gothic Paneuropean"/>
                <a:ea typeface="Century Gothic Paneuropean"/>
                <a:cs typeface="Century Gothic Paneuropean"/>
                <a:sym typeface="Century Gothic Paneuropean"/>
              </a:rPr>
              <a:t> Τα δεδομένα δεν επεξεργάζονται όλα μαζί αλλά σε ομάδες των 64 κάθε φορά.</a:t>
            </a:r>
          </a:p>
          <a:p>
            <a:pPr algn="just">
              <a:lnSpc>
                <a:spcPts val="2959"/>
              </a:lnSpc>
            </a:pPr>
          </a:p>
        </p:txBody>
      </p:sp>
      <p:grpSp>
        <p:nvGrpSpPr>
          <p:cNvPr name="Group 5" id="5"/>
          <p:cNvGrpSpPr/>
          <p:nvPr/>
        </p:nvGrpSpPr>
        <p:grpSpPr>
          <a:xfrm rot="0">
            <a:off x="12119574" y="3266052"/>
            <a:ext cx="7188914" cy="8764322"/>
            <a:chOff x="0" y="0"/>
            <a:chExt cx="9585219" cy="11685763"/>
          </a:xfrm>
        </p:grpSpPr>
        <p:grpSp>
          <p:nvGrpSpPr>
            <p:cNvPr name="Group 6" id="6"/>
            <p:cNvGrpSpPr/>
            <p:nvPr/>
          </p:nvGrpSpPr>
          <p:grpSpPr>
            <a:xfrm rot="-2700000">
              <a:off x="-562750" y="7790982"/>
              <a:ext cx="7429400" cy="1485661"/>
              <a:chOff x="0" y="0"/>
              <a:chExt cx="31900754" cy="6379210"/>
            </a:xfrm>
          </p:grpSpPr>
          <p:sp>
            <p:nvSpPr>
              <p:cNvPr name="Freeform 7" id="7"/>
              <p:cNvSpPr/>
              <p:nvPr/>
            </p:nvSpPr>
            <p:spPr>
              <a:xfrm flipH="false" flipV="false" rot="0">
                <a:off x="0" y="0"/>
                <a:ext cx="31900754" cy="6379210"/>
              </a:xfrm>
              <a:custGeom>
                <a:avLst/>
                <a:gdLst/>
                <a:ahLst/>
                <a:cxnLst/>
                <a:rect r="r" b="b" t="t" l="l"/>
                <a:pathLst>
                  <a:path h="6379210" w="31900754">
                    <a:moveTo>
                      <a:pt x="25204906" y="0"/>
                    </a:moveTo>
                    <a:lnTo>
                      <a:pt x="8024961" y="0"/>
                    </a:lnTo>
                    <a:lnTo>
                      <a:pt x="6736517" y="7620"/>
                    </a:lnTo>
                    <a:lnTo>
                      <a:pt x="0" y="6379210"/>
                    </a:lnTo>
                    <a:lnTo>
                      <a:pt x="25254845" y="6379210"/>
                    </a:lnTo>
                    <a:lnTo>
                      <a:pt x="31900754" y="0"/>
                    </a:lnTo>
                    <a:close/>
                  </a:path>
                </a:pathLst>
              </a:custGeom>
              <a:solidFill>
                <a:srgbClr val="927FA2"/>
              </a:solidFill>
            </p:spPr>
          </p:sp>
        </p:grpSp>
        <p:grpSp>
          <p:nvGrpSpPr>
            <p:cNvPr name="Group 8" id="8"/>
            <p:cNvGrpSpPr/>
            <p:nvPr/>
          </p:nvGrpSpPr>
          <p:grpSpPr>
            <a:xfrm rot="-2700000">
              <a:off x="3734095" y="6248668"/>
              <a:ext cx="6125442" cy="1485661"/>
              <a:chOff x="0" y="0"/>
              <a:chExt cx="26301750" cy="6379210"/>
            </a:xfrm>
          </p:grpSpPr>
          <p:sp>
            <p:nvSpPr>
              <p:cNvPr name="Freeform 9" id="9"/>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nvGrpSpPr>
            <p:cNvPr name="Group 10" id="10"/>
            <p:cNvGrpSpPr/>
            <p:nvPr/>
          </p:nvGrpSpPr>
          <p:grpSpPr>
            <a:xfrm rot="-2700000">
              <a:off x="3831566" y="1948101"/>
              <a:ext cx="6125442" cy="1485661"/>
              <a:chOff x="0" y="0"/>
              <a:chExt cx="26301750" cy="6379210"/>
            </a:xfrm>
          </p:grpSpPr>
          <p:sp>
            <p:nvSpPr>
              <p:cNvPr name="Freeform 11" id="11"/>
              <p:cNvSpPr/>
              <p:nvPr/>
            </p:nvSpPr>
            <p:spPr>
              <a:xfrm flipH="false" flipV="false" rot="0">
                <a:off x="0" y="0"/>
                <a:ext cx="26301750" cy="6379210"/>
              </a:xfrm>
              <a:custGeom>
                <a:avLst/>
                <a:gdLst/>
                <a:ahLst/>
                <a:cxnLst/>
                <a:rect r="r" b="b" t="t" l="l"/>
                <a:pathLst>
                  <a:path h="6379210" w="26301750">
                    <a:moveTo>
                      <a:pt x="19619477" y="0"/>
                    </a:moveTo>
                    <a:lnTo>
                      <a:pt x="7607643" y="0"/>
                    </a:lnTo>
                    <a:lnTo>
                      <a:pt x="6706792" y="7620"/>
                    </a:lnTo>
                    <a:lnTo>
                      <a:pt x="0" y="6379210"/>
                    </a:lnTo>
                    <a:lnTo>
                      <a:pt x="19655841" y="6379210"/>
                    </a:lnTo>
                    <a:lnTo>
                      <a:pt x="26301750" y="0"/>
                    </a:lnTo>
                    <a:close/>
                  </a:path>
                </a:pathLst>
              </a:custGeom>
              <a:solidFill>
                <a:srgbClr val="927FA2"/>
              </a:solidFill>
            </p:spPr>
          </p:sp>
        </p:grpSp>
      </p:grpSp>
    </p:spTree>
  </p:cSld>
  <p:clrMapOvr>
    <a:masterClrMapping/>
  </p:clrMapOvr>
  <p:transition spd="fast">
    <p:wipe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Freeform 2" id="2"/>
          <p:cNvSpPr/>
          <p:nvPr/>
        </p:nvSpPr>
        <p:spPr>
          <a:xfrm flipH="false" flipV="false" rot="0">
            <a:off x="9582659" y="6254993"/>
            <a:ext cx="8492999" cy="3003307"/>
          </a:xfrm>
          <a:custGeom>
            <a:avLst/>
            <a:gdLst/>
            <a:ahLst/>
            <a:cxnLst/>
            <a:rect r="r" b="b" t="t" l="l"/>
            <a:pathLst>
              <a:path h="3003307" w="8492999">
                <a:moveTo>
                  <a:pt x="0" y="0"/>
                </a:moveTo>
                <a:lnTo>
                  <a:pt x="8492998" y="0"/>
                </a:lnTo>
                <a:lnTo>
                  <a:pt x="8492998" y="3003307"/>
                </a:lnTo>
                <a:lnTo>
                  <a:pt x="0" y="3003307"/>
                </a:lnTo>
                <a:lnTo>
                  <a:pt x="0" y="0"/>
                </a:lnTo>
                <a:close/>
              </a:path>
            </a:pathLst>
          </a:custGeom>
          <a:blipFill>
            <a:blip r:embed="rId2"/>
            <a:stretch>
              <a:fillRect l="-576" t="-1526" r="-200" b="0"/>
            </a:stretch>
          </a:blipFill>
        </p:spPr>
      </p:sp>
      <p:sp>
        <p:nvSpPr>
          <p:cNvPr name="Freeform 3" id="3"/>
          <p:cNvSpPr/>
          <p:nvPr/>
        </p:nvSpPr>
        <p:spPr>
          <a:xfrm flipH="false" flipV="false" rot="0">
            <a:off x="10198322" y="1631364"/>
            <a:ext cx="7261672" cy="3715304"/>
          </a:xfrm>
          <a:custGeom>
            <a:avLst/>
            <a:gdLst/>
            <a:ahLst/>
            <a:cxnLst/>
            <a:rect r="r" b="b" t="t" l="l"/>
            <a:pathLst>
              <a:path h="3715304" w="7261672">
                <a:moveTo>
                  <a:pt x="0" y="0"/>
                </a:moveTo>
                <a:lnTo>
                  <a:pt x="7261672" y="0"/>
                </a:lnTo>
                <a:lnTo>
                  <a:pt x="7261672" y="3715304"/>
                </a:lnTo>
                <a:lnTo>
                  <a:pt x="0" y="3715304"/>
                </a:lnTo>
                <a:lnTo>
                  <a:pt x="0" y="0"/>
                </a:lnTo>
                <a:close/>
              </a:path>
            </a:pathLst>
          </a:custGeom>
          <a:blipFill>
            <a:blip r:embed="rId3"/>
            <a:stretch>
              <a:fillRect l="0" t="0" r="-566" b="0"/>
            </a:stretch>
          </a:blipFill>
        </p:spPr>
      </p:sp>
      <p:sp>
        <p:nvSpPr>
          <p:cNvPr name="TextBox 4" id="4"/>
          <p:cNvSpPr txBox="true"/>
          <p:nvPr/>
        </p:nvSpPr>
        <p:spPr>
          <a:xfrm rot="0">
            <a:off x="546707" y="2060575"/>
            <a:ext cx="8861921" cy="6118225"/>
          </a:xfrm>
          <a:prstGeom prst="rect">
            <a:avLst/>
          </a:prstGeom>
        </p:spPr>
        <p:txBody>
          <a:bodyPr anchor="t" rtlCol="false" tIns="0" lIns="0" bIns="0" rIns="0">
            <a:spAutoFit/>
          </a:bodyPr>
          <a:lstStyle/>
          <a:p>
            <a:pPr algn="just">
              <a:lnSpc>
                <a:spcPts val="3500"/>
              </a:lnSpc>
              <a:spcBef>
                <a:spcPct val="0"/>
              </a:spcBef>
            </a:pPr>
            <a:r>
              <a:rPr lang="en-US" sz="2500">
                <a:solidFill>
                  <a:srgbClr val="000000"/>
                </a:solidFill>
                <a:latin typeface="Century Gothic Paneuropean"/>
                <a:ea typeface="Century Gothic Paneuropean"/>
                <a:cs typeface="Century Gothic Paneuropean"/>
                <a:sym typeface="Century Gothic Paneuropean"/>
              </a:rPr>
              <a:t>Παρόλο που από τη γραφική απεικόνιση του RMSE ως προς τα time steps προκύπτει ότι το μοντέλο πετυχαίνει τη χαμηλότερη τιμή σφάλματος στο validation set όταν χρησιμοποιούνται 128 time steps, τα αντίστοιχα learning curves αποκαλύπτουν ότι η εκπαίδευση δεν είναι σταθερή και εμφανίζεται έντονο overfitting. Συγκεκριμένα, ενώ το training loss μειώνεται σταθερά, το validation loss όχι μόνο δεν μειώνεται αλλά παρουσιάζει αυξομειώσεις και συνολική ανοδική πορεία, γεγονός που δείχνει ότι το μοντέλο μαθαίνει υπερβολικά καλά το training set εις βάρος της γενίκευσης. Αυτό υποδηλώνει πως, παρότι τα 128 time steps βελτιώνουν αριθμητικά το RMSE, η γενική συμπεριφορά του μοντέλου δεν είναι ιδανική και ενδέχεται να οδηγήσει σε ασταθή ή αναξιόπιστες προβλέψεις σε πραγματικά δεδομένα</a:t>
            </a:r>
          </a:p>
        </p:txBody>
      </p:sp>
      <p:sp>
        <p:nvSpPr>
          <p:cNvPr name="TextBox 5" id="5"/>
          <p:cNvSpPr txBox="true"/>
          <p:nvPr/>
        </p:nvSpPr>
        <p:spPr>
          <a:xfrm rot="0">
            <a:off x="4087549" y="536514"/>
            <a:ext cx="10990220" cy="984373"/>
          </a:xfrm>
          <a:prstGeom prst="rect">
            <a:avLst/>
          </a:prstGeom>
        </p:spPr>
        <p:txBody>
          <a:bodyPr anchor="t" rtlCol="false" tIns="0" lIns="0" bIns="0" rIns="0">
            <a:spAutoFit/>
          </a:bodyPr>
          <a:lstStyle/>
          <a:p>
            <a:pPr algn="l" marL="0" indent="0" lvl="0">
              <a:lnSpc>
                <a:spcPts val="7750"/>
              </a:lnSpc>
            </a:pPr>
            <a:r>
              <a:rPr lang="en-US" b="true" sz="6459">
                <a:solidFill>
                  <a:srgbClr val="000000"/>
                </a:solidFill>
                <a:latin typeface="Century Gothic Paneuropean Bold"/>
                <a:ea typeface="Century Gothic Paneuropean Bold"/>
                <a:cs typeface="Century Gothic Paneuropean Bold"/>
                <a:sym typeface="Century Gothic Paneuropean Bold"/>
              </a:rPr>
              <a:t>Αξιολόγηση </a:t>
            </a:r>
            <a:r>
              <a:rPr lang="en-US" b="true" sz="6459">
                <a:solidFill>
                  <a:srgbClr val="000000"/>
                </a:solidFill>
                <a:latin typeface="Century Gothic Paneuropean Bold"/>
                <a:ea typeface="Century Gothic Paneuropean Bold"/>
                <a:cs typeface="Century Gothic Paneuropean Bold"/>
                <a:sym typeface="Century Gothic Paneuropean Bold"/>
              </a:rPr>
              <a:t>του Μοντέλου</a:t>
            </a:r>
          </a:p>
        </p:txBody>
      </p:sp>
    </p:spTree>
  </p:cSld>
  <p:clrMapOvr>
    <a:masterClrMapping/>
  </p:clrMapOvr>
  <p:transition spd="fast">
    <p:wipe dir="l"/>
  </p:transition>
</p:sld>
</file>

<file path=ppt/slides/slide37.xml><?xml version="1.0" encoding="utf-8"?>
<p:sld xmlns:p="http://schemas.openxmlformats.org/presentationml/2006/main" xmlns:a="http://schemas.openxmlformats.org/drawingml/2006/main">
  <p:cSld>
    <p:bg>
      <p:bgPr>
        <a:solidFill>
          <a:srgbClr val="E8D9EB"/>
        </a:solidFill>
      </p:bgPr>
    </p:bg>
    <p:spTree>
      <p:nvGrpSpPr>
        <p:cNvPr id="1" name=""/>
        <p:cNvGrpSpPr/>
        <p:nvPr/>
      </p:nvGrpSpPr>
      <p:grpSpPr>
        <a:xfrm>
          <a:off x="0" y="0"/>
          <a:ext cx="0" cy="0"/>
          <a:chOff x="0" y="0"/>
          <a:chExt cx="0" cy="0"/>
        </a:xfrm>
      </p:grpSpPr>
      <p:grpSp>
        <p:nvGrpSpPr>
          <p:cNvPr name="Group 2" id="2"/>
          <p:cNvGrpSpPr/>
          <p:nvPr/>
        </p:nvGrpSpPr>
        <p:grpSpPr>
          <a:xfrm rot="0">
            <a:off x="-12700" y="1931280"/>
            <a:ext cx="18300700" cy="8355720"/>
            <a:chOff x="0" y="0"/>
            <a:chExt cx="4819937" cy="2200683"/>
          </a:xfrm>
        </p:grpSpPr>
        <p:sp>
          <p:nvSpPr>
            <p:cNvPr name="Freeform 3" id="3"/>
            <p:cNvSpPr/>
            <p:nvPr/>
          </p:nvSpPr>
          <p:spPr>
            <a:xfrm flipH="false" flipV="false" rot="0">
              <a:off x="0" y="0"/>
              <a:ext cx="4819938" cy="2200684"/>
            </a:xfrm>
            <a:custGeom>
              <a:avLst/>
              <a:gdLst/>
              <a:ahLst/>
              <a:cxnLst/>
              <a:rect r="r" b="b" t="t" l="l"/>
              <a:pathLst>
                <a:path h="2200684" w="4819938">
                  <a:moveTo>
                    <a:pt x="0" y="0"/>
                  </a:moveTo>
                  <a:lnTo>
                    <a:pt x="4819938" y="0"/>
                  </a:lnTo>
                  <a:lnTo>
                    <a:pt x="4819938" y="2200684"/>
                  </a:lnTo>
                  <a:lnTo>
                    <a:pt x="0" y="2200684"/>
                  </a:lnTo>
                  <a:close/>
                </a:path>
              </a:pathLst>
            </a:custGeom>
            <a:solidFill>
              <a:srgbClr val="927FA2"/>
            </a:solidFill>
          </p:spPr>
        </p:sp>
        <p:sp>
          <p:nvSpPr>
            <p:cNvPr name="TextBox 4" id="4"/>
            <p:cNvSpPr txBox="true"/>
            <p:nvPr/>
          </p:nvSpPr>
          <p:spPr>
            <a:xfrm>
              <a:off x="0" y="-57150"/>
              <a:ext cx="4819937" cy="2257833"/>
            </a:xfrm>
            <a:prstGeom prst="rect">
              <a:avLst/>
            </a:prstGeom>
          </p:spPr>
          <p:txBody>
            <a:bodyPr anchor="ctr" rtlCol="false" tIns="50800" lIns="50800" bIns="50800" rIns="50800"/>
            <a:lstStyle/>
            <a:p>
              <a:pPr algn="ctr">
                <a:lnSpc>
                  <a:spcPts val="3150"/>
                </a:lnSpc>
              </a:pPr>
            </a:p>
          </p:txBody>
        </p:sp>
      </p:grpSp>
      <p:graphicFrame>
        <p:nvGraphicFramePr>
          <p:cNvPr name="Table 5" id="5"/>
          <p:cNvGraphicFramePr>
            <a:graphicFrameLocks noGrp="true"/>
          </p:cNvGraphicFramePr>
          <p:nvPr/>
        </p:nvGraphicFramePr>
        <p:xfrm>
          <a:off x="2815043" y="3027343"/>
          <a:ext cx="10136617" cy="4548947"/>
        </p:xfrm>
        <a:graphic>
          <a:graphicData uri="http://schemas.openxmlformats.org/drawingml/2006/table">
            <a:tbl>
              <a:tblPr/>
              <a:tblGrid>
                <a:gridCol w="1492804"/>
                <a:gridCol w="1571613"/>
                <a:gridCol w="1588472"/>
                <a:gridCol w="1575826"/>
                <a:gridCol w="3907902"/>
              </a:tblGrid>
              <a:tr h="1635643">
                <a:tc>
                  <a:txBody>
                    <a:bodyPr anchor="t" rtlCol="false"/>
                    <a:lstStyle/>
                    <a:p>
                      <a:pPr algn="ctr">
                        <a:lnSpc>
                          <a:spcPts val="998"/>
                        </a:lnSpc>
                        <a:defRPr/>
                      </a:pP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Τrain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V</a:t>
                      </a:r>
                      <a:r>
                        <a:rPr lang="en-US" sz="2499" b="true">
                          <a:solidFill>
                            <a:srgbClr val="000000"/>
                          </a:solidFill>
                          <a:latin typeface="Gotham Bold"/>
                          <a:ea typeface="Gotham Bold"/>
                          <a:cs typeface="Gotham Bold"/>
                          <a:sym typeface="Gotham Bold"/>
                        </a:rPr>
                        <a:t>alidation</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Test</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Σφάλματα ως ποσοστό της μέσης τιμής στο</a:t>
                      </a:r>
                      <a:r>
                        <a:rPr lang="en-US" sz="2499" b="true">
                          <a:solidFill>
                            <a:srgbClr val="000000"/>
                          </a:solidFill>
                          <a:latin typeface="Gotham Bold"/>
                          <a:ea typeface="Gotham Bold"/>
                          <a:cs typeface="Gotham Bold"/>
                          <a:sym typeface="Gotham Bold"/>
                        </a:rPr>
                        <a:t> Test Set </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C5B0C9"/>
                    </a:solidFill>
                  </a:tcPr>
                </a:tc>
              </a:tr>
              <a:tr h="1277661">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RMSE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3365.7231</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4</a:t>
                      </a:r>
                      <a:r>
                        <a:rPr lang="en-US" sz="2499">
                          <a:solidFill>
                            <a:srgbClr val="000000"/>
                          </a:solidFill>
                          <a:latin typeface="Gotham"/>
                          <a:ea typeface="Gotham"/>
                          <a:cs typeface="Gotham"/>
                          <a:sym typeface="Gotham"/>
                        </a:rPr>
                        <a:t>206.9085</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456</a:t>
                      </a:r>
                      <a:r>
                        <a:rPr lang="en-US" sz="2499">
                          <a:solidFill>
                            <a:srgbClr val="000000"/>
                          </a:solidFill>
                          <a:latin typeface="Gotham"/>
                          <a:ea typeface="Gotham"/>
                          <a:cs typeface="Gotham"/>
                          <a:sym typeface="Gotham"/>
                        </a:rPr>
                        <a:t>6.5062</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39,27%</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r h="1635643">
                <a:tc>
                  <a:txBody>
                    <a:bodyPr anchor="t" rtlCol="false"/>
                    <a:lstStyle/>
                    <a:p>
                      <a:pPr algn="ctr">
                        <a:lnSpc>
                          <a:spcPts val="3499"/>
                        </a:lnSpc>
                        <a:defRPr/>
                      </a:pPr>
                      <a:r>
                        <a:rPr lang="en-US" sz="2499" b="true">
                          <a:solidFill>
                            <a:srgbClr val="000000"/>
                          </a:solidFill>
                          <a:latin typeface="Gotham Bold"/>
                          <a:ea typeface="Gotham Bold"/>
                          <a:cs typeface="Gotham Bold"/>
                          <a:sym typeface="Gotham Bold"/>
                        </a:rPr>
                        <a:t>MAE</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2035.9754</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2811.8866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2969.7886</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c>
                  <a:txBody>
                    <a:bodyPr anchor="t" rtlCol="false"/>
                    <a:lstStyle/>
                    <a:p>
                      <a:pPr algn="ctr">
                        <a:lnSpc>
                          <a:spcPts val="3499"/>
                        </a:lnSpc>
                        <a:defRPr/>
                      </a:pPr>
                      <a:r>
                        <a:rPr lang="en-US" sz="2499">
                          <a:solidFill>
                            <a:srgbClr val="000000"/>
                          </a:solidFill>
                          <a:latin typeface="Gotham"/>
                          <a:ea typeface="Gotham"/>
                          <a:cs typeface="Gotham"/>
                          <a:sym typeface="Gotham"/>
                        </a:rPr>
                        <a:t>25.54%</a:t>
                      </a:r>
                      <a:endParaRPr lang="en-US" sz="1100"/>
                    </a:p>
                  </a:txBody>
                  <a:tcPr marL="90546" marR="90546" marT="90546" marB="90546" anchor="ctr">
                    <a:lnL cmpd="sng" algn="ctr" cap="flat" w="7173">
                      <a:solidFill>
                        <a:srgbClr val="FEFEFE"/>
                      </a:solidFill>
                      <a:prstDash val="solid"/>
                      <a:round/>
                      <a:headEnd type="none" w="med" len="med"/>
                      <a:tailEnd type="none" w="med" len="med"/>
                    </a:lnL>
                    <a:lnR cmpd="sng" algn="ctr" cap="flat" w="7173">
                      <a:solidFill>
                        <a:srgbClr val="FEFEFE"/>
                      </a:solidFill>
                      <a:prstDash val="solid"/>
                      <a:round/>
                      <a:headEnd type="none" w="med" len="med"/>
                      <a:tailEnd type="none" w="med" len="med"/>
                    </a:lnR>
                    <a:lnT cmpd="sng" algn="ctr" cap="flat" w="7173">
                      <a:solidFill>
                        <a:srgbClr val="FEFEFE"/>
                      </a:solidFill>
                      <a:prstDash val="solid"/>
                      <a:round/>
                      <a:headEnd type="none" w="med" len="med"/>
                      <a:tailEnd type="none" w="med" len="med"/>
                    </a:lnT>
                    <a:lnB cmpd="sng" algn="ctr" cap="flat" w="7173">
                      <a:solidFill>
                        <a:srgbClr val="FEFEFE"/>
                      </a:solidFill>
                      <a:prstDash val="solid"/>
                      <a:round/>
                      <a:headEnd type="none" w="med" len="med"/>
                      <a:tailEnd type="none" w="med" len="med"/>
                    </a:lnB>
                    <a:solidFill>
                      <a:srgbClr val="E8D9EB"/>
                    </a:solidFill>
                  </a:tcPr>
                </a:tc>
              </a:tr>
            </a:tbl>
          </a:graphicData>
        </a:graphic>
      </p:graphicFrame>
      <p:sp>
        <p:nvSpPr>
          <p:cNvPr name="TextBox 6" id="6"/>
          <p:cNvSpPr txBox="true"/>
          <p:nvPr/>
        </p:nvSpPr>
        <p:spPr>
          <a:xfrm rot="0">
            <a:off x="914658" y="545246"/>
            <a:ext cx="16445984" cy="2100383"/>
          </a:xfrm>
          <a:prstGeom prst="rect">
            <a:avLst/>
          </a:prstGeom>
        </p:spPr>
        <p:txBody>
          <a:bodyPr anchor="t" rtlCol="false" tIns="0" lIns="0" bIns="0" rIns="0">
            <a:spAutoFit/>
          </a:bodyPr>
          <a:lstStyle/>
          <a:p>
            <a:pPr algn="ctr">
              <a:lnSpc>
                <a:spcPts val="8144"/>
              </a:lnSpc>
            </a:pPr>
            <a:r>
              <a:rPr lang="en-US" sz="7756" b="true">
                <a:solidFill>
                  <a:srgbClr val="000000"/>
                </a:solidFill>
                <a:latin typeface="Gotham Bold"/>
                <a:ea typeface="Gotham Bold"/>
                <a:cs typeface="Gotham Bold"/>
                <a:sym typeface="Gotham Bold"/>
              </a:rPr>
              <a:t>ΜΕΤΡΙΚΕΣ ΣΦΑΛΜΑΤΟΣ (Kbps)</a:t>
            </a:r>
          </a:p>
          <a:p>
            <a:pPr algn="ctr" marL="0" indent="0" lvl="0">
              <a:lnSpc>
                <a:spcPts val="8144"/>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374936" y="7281924"/>
            <a:ext cx="2655280" cy="2824766"/>
          </a:xfrm>
          <a:custGeom>
            <a:avLst/>
            <a:gdLst/>
            <a:ahLst/>
            <a:cxnLst/>
            <a:rect r="r" b="b" t="t" l="l"/>
            <a:pathLst>
              <a:path h="2824766" w="2655280">
                <a:moveTo>
                  <a:pt x="0" y="0"/>
                </a:moveTo>
                <a:lnTo>
                  <a:pt x="2655280" y="0"/>
                </a:lnTo>
                <a:lnTo>
                  <a:pt x="2655280" y="2824766"/>
                </a:lnTo>
                <a:lnTo>
                  <a:pt x="0" y="28247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Συμπεράσματα</a:t>
            </a:r>
          </a:p>
        </p:txBody>
      </p:sp>
    </p:spTree>
  </p:cSld>
  <p:clrMapOvr>
    <a:masterClrMapping/>
  </p:clrMapOvr>
  <p:transition spd="fast">
    <p:wipe dir="u"/>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8D9EB"/>
        </a:solidFill>
      </p:bgPr>
    </p:bg>
    <p:spTree>
      <p:nvGrpSpPr>
        <p:cNvPr id="1" name=""/>
        <p:cNvGrpSpPr/>
        <p:nvPr/>
      </p:nvGrpSpPr>
      <p:grpSpPr>
        <a:xfrm>
          <a:off x="0" y="0"/>
          <a:ext cx="0" cy="0"/>
          <a:chOff x="0" y="0"/>
          <a:chExt cx="0" cy="0"/>
        </a:xfrm>
      </p:grpSpPr>
      <p:sp>
        <p:nvSpPr>
          <p:cNvPr name="TextBox 2" id="2"/>
          <p:cNvSpPr txBox="true"/>
          <p:nvPr/>
        </p:nvSpPr>
        <p:spPr>
          <a:xfrm rot="0">
            <a:off x="652353" y="919738"/>
            <a:ext cx="16983294" cy="3711595"/>
          </a:xfrm>
          <a:prstGeom prst="rect">
            <a:avLst/>
          </a:prstGeom>
        </p:spPr>
        <p:txBody>
          <a:bodyPr anchor="t" rtlCol="false" tIns="0" lIns="0" bIns="0" rIns="0">
            <a:spAutoFit/>
          </a:bodyPr>
          <a:lstStyle/>
          <a:p>
            <a:pPr algn="just">
              <a:lnSpc>
                <a:spcPts val="2959"/>
              </a:lnSpc>
            </a:pPr>
            <a:r>
              <a:rPr lang="en-US" sz="2508">
                <a:solidFill>
                  <a:srgbClr val="000000"/>
                </a:solidFill>
                <a:latin typeface="Century Gothic Paneuropean"/>
                <a:ea typeface="Century Gothic Paneuropean"/>
                <a:cs typeface="Century Gothic Paneuropean"/>
                <a:sym typeface="Century Gothic Paneuropean"/>
              </a:rPr>
              <a:t>Γενικά, το task το οποίο υλοποιούμε είναι από τη φύση του δύσκολο καθώς το </a:t>
            </a:r>
            <a:r>
              <a:rPr lang="en-US" sz="2508" b="true">
                <a:solidFill>
                  <a:srgbClr val="000000"/>
                </a:solidFill>
                <a:latin typeface="Century Gothic Paneuropean Bold"/>
                <a:ea typeface="Century Gothic Paneuropean Bold"/>
                <a:cs typeface="Century Gothic Paneuropean Bold"/>
                <a:sym typeface="Century Gothic Paneuropean Bold"/>
              </a:rPr>
              <a:t>DL_bitarte</a:t>
            </a:r>
            <a:r>
              <a:rPr lang="en-US" sz="2508">
                <a:solidFill>
                  <a:srgbClr val="000000"/>
                </a:solidFill>
                <a:latin typeface="Century Gothic Paneuropean"/>
                <a:ea typeface="Century Gothic Paneuropean"/>
                <a:cs typeface="Century Gothic Paneuropean"/>
                <a:sym typeface="Century Gothic Paneuropean"/>
              </a:rPr>
              <a:t> είναι ιδιαίτερα δύσκολο να προβλεφθεί με μεγάλη ακρίβεια. Αυτό επιβεβαιώνεται άλλωστε αν υπολογίζουμε και το συντελεστή μεταβλητότητας(CV) του συγκεκριμένου χαρακτηριστικού:</a:t>
            </a:r>
          </a:p>
          <a:p>
            <a:pPr algn="just">
              <a:lnSpc>
                <a:spcPts val="2959"/>
              </a:lnSpc>
            </a:pPr>
          </a:p>
          <a:p>
            <a:pPr algn="just" marL="541490" indent="-270745" lvl="1">
              <a:lnSpc>
                <a:spcPts val="2959"/>
              </a:lnSpc>
              <a:buFont typeface="Arial"/>
              <a:buChar char="•"/>
            </a:pPr>
            <a:r>
              <a:rPr lang="en-US" b="true" sz="2508">
                <a:solidFill>
                  <a:srgbClr val="000000"/>
                </a:solidFill>
                <a:latin typeface="Century Gothic Paneuropean Bold"/>
                <a:ea typeface="Century Gothic Paneuropean Bold"/>
                <a:cs typeface="Century Gothic Paneuropean Bold"/>
                <a:sym typeface="Century Gothic Paneuropean Bold"/>
              </a:rPr>
              <a:t>Coefficient of Variation for DL_bitrate: 1.1012</a:t>
            </a:r>
          </a:p>
          <a:p>
            <a:pPr algn="just">
              <a:lnSpc>
                <a:spcPts val="2959"/>
              </a:lnSpc>
            </a:pPr>
          </a:p>
          <a:p>
            <a:pPr algn="just">
              <a:lnSpc>
                <a:spcPts val="2959"/>
              </a:lnSpc>
            </a:pPr>
            <a:r>
              <a:rPr lang="en-US" sz="2508">
                <a:solidFill>
                  <a:srgbClr val="000000"/>
                </a:solidFill>
                <a:latin typeface="Century Gothic Paneuropean"/>
                <a:ea typeface="Century Gothic Paneuropean"/>
                <a:cs typeface="Century Gothic Paneuropean"/>
                <a:sym typeface="Century Gothic Paneuropean"/>
              </a:rPr>
              <a:t>Το </a:t>
            </a:r>
            <a:r>
              <a:rPr lang="en-US" b="true" sz="2508">
                <a:solidFill>
                  <a:srgbClr val="000000"/>
                </a:solidFill>
                <a:latin typeface="Century Gothic Paneuropean Bold"/>
                <a:ea typeface="Century Gothic Paneuropean Bold"/>
                <a:cs typeface="Century Gothic Paneuropean Bold"/>
                <a:sym typeface="Century Gothic Paneuropean Bold"/>
              </a:rPr>
              <a:t>DL_bitrate</a:t>
            </a:r>
            <a:r>
              <a:rPr lang="en-US" sz="2508">
                <a:solidFill>
                  <a:srgbClr val="000000"/>
                </a:solidFill>
                <a:latin typeface="Century Gothic Paneuropean"/>
                <a:ea typeface="Century Gothic Paneuropean"/>
                <a:cs typeface="Century Gothic Paneuropean"/>
                <a:sym typeface="Century Gothic Paneuropean"/>
              </a:rPr>
              <a:t> σημαίνει δηλαδή ότι παρουσιάζει έντονη αστάθεια — μεγάλο εύρος τιμών, πιθανώς με outliers ή traffic bursts (π.χ. λόγω mobility, handovers, switching between 4G/5G).</a:t>
            </a:r>
          </a:p>
          <a:p>
            <a:pPr algn="just">
              <a:lnSpc>
                <a:spcPts val="2959"/>
              </a:lnSpc>
            </a:pPr>
          </a:p>
          <a:p>
            <a:pPr algn="just">
              <a:lnSpc>
                <a:spcPts val="2959"/>
              </a:lnSpc>
            </a:pPr>
          </a:p>
        </p:txBody>
      </p:sp>
      <p:sp>
        <p:nvSpPr>
          <p:cNvPr name="Freeform 3" id="3"/>
          <p:cNvSpPr/>
          <p:nvPr/>
        </p:nvSpPr>
        <p:spPr>
          <a:xfrm flipH="false" flipV="false" rot="0">
            <a:off x="11427651" y="2125588"/>
            <a:ext cx="3982113" cy="1290371"/>
          </a:xfrm>
          <a:custGeom>
            <a:avLst/>
            <a:gdLst/>
            <a:ahLst/>
            <a:cxnLst/>
            <a:rect r="r" b="b" t="t" l="l"/>
            <a:pathLst>
              <a:path h="1290371" w="3982113">
                <a:moveTo>
                  <a:pt x="0" y="0"/>
                </a:moveTo>
                <a:lnTo>
                  <a:pt x="3982114" y="0"/>
                </a:lnTo>
                <a:lnTo>
                  <a:pt x="3982114" y="1290371"/>
                </a:lnTo>
                <a:lnTo>
                  <a:pt x="0" y="1290371"/>
                </a:lnTo>
                <a:lnTo>
                  <a:pt x="0" y="0"/>
                </a:lnTo>
                <a:close/>
              </a:path>
            </a:pathLst>
          </a:custGeom>
          <a:blipFill>
            <a:blip r:embed="rId2"/>
            <a:stretch>
              <a:fillRect l="0" t="0" r="0" b="0"/>
            </a:stretch>
          </a:blipFill>
        </p:spPr>
      </p:sp>
      <p:sp>
        <p:nvSpPr>
          <p:cNvPr name="TextBox 4" id="4"/>
          <p:cNvSpPr txBox="true"/>
          <p:nvPr/>
        </p:nvSpPr>
        <p:spPr>
          <a:xfrm rot="0">
            <a:off x="652353" y="4177309"/>
            <a:ext cx="16983294" cy="3051175"/>
          </a:xfrm>
          <a:prstGeom prst="rect">
            <a:avLst/>
          </a:prstGeom>
        </p:spPr>
        <p:txBody>
          <a:bodyPr anchor="t" rtlCol="false" tIns="0" lIns="0" bIns="0" rIns="0">
            <a:spAutoFit/>
          </a:bodyPr>
          <a:lstStyle/>
          <a:p>
            <a:pPr algn="just">
              <a:lnSpc>
                <a:spcPts val="3500"/>
              </a:lnSpc>
            </a:pPr>
            <a:r>
              <a:rPr lang="en-US" sz="2500">
                <a:solidFill>
                  <a:srgbClr val="000000"/>
                </a:solidFill>
                <a:latin typeface="Century Gothic Paneuropean"/>
                <a:ea typeface="Century Gothic Paneuropean"/>
                <a:cs typeface="Century Gothic Paneuropean"/>
                <a:sym typeface="Century Gothic Paneuropean"/>
              </a:rPr>
              <a:t>Χρησιμοποιούμε 2 μεθόδους Μηχανικής Μάθησης για τη πρόβλεψή του, πρώτα μέσω </a:t>
            </a:r>
            <a:r>
              <a:rPr lang="en-US" sz="2500" b="true">
                <a:solidFill>
                  <a:srgbClr val="000000"/>
                </a:solidFill>
                <a:latin typeface="Century Gothic Paneuropean Bold"/>
                <a:ea typeface="Century Gothic Paneuropean Bold"/>
                <a:cs typeface="Century Gothic Paneuropean Bold"/>
                <a:sym typeface="Century Gothic Paneuropean Bold"/>
              </a:rPr>
              <a:t>Παλινδρόμησης</a:t>
            </a:r>
            <a:r>
              <a:rPr lang="en-US" sz="2500">
                <a:solidFill>
                  <a:srgbClr val="000000"/>
                </a:solidFill>
                <a:latin typeface="Century Gothic Paneuropean"/>
                <a:ea typeface="Century Gothic Paneuropean"/>
                <a:cs typeface="Century Gothic Paneuropean"/>
                <a:sym typeface="Century Gothic Paneuropean"/>
              </a:rPr>
              <a:t>(XGBoost) και έπειτα μέσω </a:t>
            </a:r>
            <a:r>
              <a:rPr lang="en-US" sz="2500" b="true">
                <a:solidFill>
                  <a:srgbClr val="000000"/>
                </a:solidFill>
                <a:latin typeface="Century Gothic Paneuropean Bold"/>
                <a:ea typeface="Century Gothic Paneuropean Bold"/>
                <a:cs typeface="Century Gothic Paneuropean Bold"/>
                <a:sym typeface="Century Gothic Paneuropean Bold"/>
              </a:rPr>
              <a:t>Βαθιάς Μάθησης</a:t>
            </a:r>
            <a:r>
              <a:rPr lang="en-US" sz="2500">
                <a:solidFill>
                  <a:srgbClr val="000000"/>
                </a:solidFill>
                <a:latin typeface="Century Gothic Paneuropean"/>
                <a:ea typeface="Century Gothic Paneuropean"/>
                <a:cs typeface="Century Gothic Paneuropean"/>
                <a:sym typeface="Century Gothic Paneuropean"/>
              </a:rPr>
              <a:t> (LSTM). </a:t>
            </a:r>
          </a:p>
          <a:p>
            <a:pPr algn="just">
              <a:lnSpc>
                <a:spcPts val="3500"/>
              </a:lnSpc>
            </a:pPr>
          </a:p>
          <a:p>
            <a:pPr algn="just">
              <a:lnSpc>
                <a:spcPts val="3500"/>
              </a:lnSpc>
              <a:spcBef>
                <a:spcPct val="0"/>
              </a:spcBef>
            </a:pPr>
            <a:r>
              <a:rPr lang="en-US" sz="2500">
                <a:solidFill>
                  <a:srgbClr val="000000"/>
                </a:solidFill>
                <a:latin typeface="Century Gothic Paneuropean"/>
                <a:ea typeface="Century Gothic Paneuropean"/>
                <a:cs typeface="Century Gothic Paneuropean"/>
                <a:sym typeface="Century Gothic Paneuropean"/>
              </a:rPr>
              <a:t>Αν και ασυνήθιστο, το μοντέλο παλινδρόμησης XGBoost παρουσιάζει πολύ καλύτερη απόδοση σε σχέση με το Νευρωνικό Δίκτυο. Αυτό μπορεί να οφείλεται στο γεγονός ότι σε προβλήματα το δικό μας το </a:t>
            </a:r>
            <a:r>
              <a:rPr lang="en-US" b="true" sz="2500">
                <a:solidFill>
                  <a:srgbClr val="000000"/>
                </a:solidFill>
                <a:latin typeface="Century Gothic Paneuropean Bold"/>
                <a:ea typeface="Century Gothic Paneuropean Bold"/>
                <a:cs typeface="Century Gothic Paneuropean Bold"/>
                <a:sym typeface="Century Gothic Paneuropean Bold"/>
              </a:rPr>
              <a:t>DL_bitrate</a:t>
            </a:r>
            <a:r>
              <a:rPr lang="en-US" sz="2500">
                <a:solidFill>
                  <a:srgbClr val="000000"/>
                </a:solidFill>
                <a:latin typeface="Century Gothic Paneuropean"/>
                <a:ea typeface="Century Gothic Paneuropean"/>
                <a:cs typeface="Century Gothic Paneuropean"/>
                <a:sym typeface="Century Gothic Paneuropean"/>
              </a:rPr>
              <a:t> μπορεί να έχεις "κοφτές" αλλαγές π.χ. από 5G σε 4G. Αυτές τις απότομες μεταβολές τις πιάνει εξαιρετικά καλά το XGBoost με splits σε decision trees.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5B0C9"/>
        </a:solidFill>
      </p:bgPr>
    </p:bg>
    <p:spTree>
      <p:nvGrpSpPr>
        <p:cNvPr id="1" name=""/>
        <p:cNvGrpSpPr/>
        <p:nvPr/>
      </p:nvGrpSpPr>
      <p:grpSpPr>
        <a:xfrm>
          <a:off x="0" y="0"/>
          <a:ext cx="0" cy="0"/>
          <a:chOff x="0" y="0"/>
          <a:chExt cx="0" cy="0"/>
        </a:xfrm>
      </p:grpSpPr>
      <p:grpSp>
        <p:nvGrpSpPr>
          <p:cNvPr name="Group 2" id="2"/>
          <p:cNvGrpSpPr/>
          <p:nvPr/>
        </p:nvGrpSpPr>
        <p:grpSpPr>
          <a:xfrm rot="0">
            <a:off x="0" y="0"/>
            <a:ext cx="7152527" cy="10287000"/>
            <a:chOff x="0" y="0"/>
            <a:chExt cx="1397425" cy="2009822"/>
          </a:xfrm>
        </p:grpSpPr>
        <p:sp>
          <p:nvSpPr>
            <p:cNvPr name="Freeform 3" id="3"/>
            <p:cNvSpPr/>
            <p:nvPr/>
          </p:nvSpPr>
          <p:spPr>
            <a:xfrm flipH="false" flipV="false" rot="0">
              <a:off x="0" y="0"/>
              <a:ext cx="1397425" cy="2009822"/>
            </a:xfrm>
            <a:custGeom>
              <a:avLst/>
              <a:gdLst/>
              <a:ahLst/>
              <a:cxnLst/>
              <a:rect r="r" b="b" t="t" l="l"/>
              <a:pathLst>
                <a:path h="2009822" w="1397425">
                  <a:moveTo>
                    <a:pt x="0" y="0"/>
                  </a:moveTo>
                  <a:lnTo>
                    <a:pt x="1397425" y="0"/>
                  </a:lnTo>
                  <a:lnTo>
                    <a:pt x="1397425" y="2009822"/>
                  </a:lnTo>
                  <a:lnTo>
                    <a:pt x="0" y="2009822"/>
                  </a:lnTo>
                  <a:close/>
                </a:path>
              </a:pathLst>
            </a:custGeom>
            <a:solidFill>
              <a:srgbClr val="927FA2"/>
            </a:solidFill>
          </p:spPr>
        </p:sp>
        <p:sp>
          <p:nvSpPr>
            <p:cNvPr name="TextBox 4" id="4"/>
            <p:cNvSpPr txBox="true"/>
            <p:nvPr/>
          </p:nvSpPr>
          <p:spPr>
            <a:xfrm>
              <a:off x="0" y="-47625"/>
              <a:ext cx="1397425"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439701" y="-1193083"/>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203874" y="1028700"/>
            <a:ext cx="9055426" cy="9382302"/>
          </a:xfrm>
          <a:prstGeom prst="rect">
            <a:avLst/>
          </a:prstGeom>
        </p:spPr>
        <p:txBody>
          <a:bodyPr anchor="t" rtlCol="false" tIns="0" lIns="0" bIns="0" rIns="0">
            <a:spAutoFit/>
          </a:bodyPr>
          <a:lstStyle/>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Για να ενοποιήσουμε τα δεδομένα από τους διαφορετικούς φακέλους σε ένα ενιαίο CSV αρχείο, ήταν σημαντικό να διατηρήσουμε την πληροφορία που αντιπροσωπεύει τις συνθήκες καταγραφής. Δεδομένου ότι το όνομα κάθε φακέλου υποδήλωνε το είδος της κίνησης (περπάτημα, αυτοκίνητο, τρένο, λεωφορείο, στάσιμο ) δημιουργήσαμε μια νέα στήλη με την ονομασία </a:t>
            </a:r>
            <a:r>
              <a:rPr lang="en-US" b="true" sz="2338">
                <a:solidFill>
                  <a:srgbClr val="000000"/>
                </a:solidFill>
                <a:latin typeface="Century Gothic Paneuropean Bold"/>
                <a:ea typeface="Century Gothic Paneuropean Bold"/>
                <a:cs typeface="Century Gothic Paneuropean Bold"/>
                <a:sym typeface="Century Gothic Paneuropean Bold"/>
              </a:rPr>
              <a:t>scenario</a:t>
            </a:r>
            <a:r>
              <a:rPr lang="en-US" sz="2338">
                <a:solidFill>
                  <a:srgbClr val="000000"/>
                </a:solidFill>
                <a:latin typeface="Century Gothic Paneuropean"/>
                <a:ea typeface="Century Gothic Paneuropean"/>
                <a:cs typeface="Century Gothic Paneuropean"/>
                <a:sym typeface="Century Gothic Paneuropean"/>
              </a:rPr>
              <a:t>.</a:t>
            </a:r>
          </a:p>
          <a:p>
            <a:pPr algn="just">
              <a:lnSpc>
                <a:spcPts val="2806"/>
              </a:lnSpc>
            </a:pPr>
          </a:p>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Eξαλείψαμε τυχόν διπλότυπες εγγραφές χρησιμοποιώντας τη μέθοδο </a:t>
            </a:r>
            <a:r>
              <a:rPr lang="en-US" b="true" sz="2338">
                <a:solidFill>
                  <a:srgbClr val="000000"/>
                </a:solidFill>
                <a:latin typeface="Century Gothic Paneuropean Bold"/>
                <a:ea typeface="Century Gothic Paneuropean Bold"/>
                <a:cs typeface="Century Gothic Paneuropean Bold"/>
                <a:sym typeface="Century Gothic Paneuropean Bold"/>
              </a:rPr>
              <a:t>drop_duplicates( )</a:t>
            </a:r>
            <a:r>
              <a:rPr lang="en-US" sz="2338">
                <a:solidFill>
                  <a:srgbClr val="000000"/>
                </a:solidFill>
                <a:latin typeface="Century Gothic Paneuropean"/>
                <a:ea typeface="Century Gothic Paneuropean"/>
                <a:cs typeface="Century Gothic Paneuropean"/>
                <a:sym typeface="Century Gothic Paneuropean"/>
              </a:rPr>
              <a:t> ώστε να διατηρήσουμε μοναδικές εγγραφές.</a:t>
            </a:r>
          </a:p>
          <a:p>
            <a:pPr algn="just">
              <a:lnSpc>
                <a:spcPts val="2806"/>
              </a:lnSpc>
            </a:pPr>
          </a:p>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Aφαιρέσαμε αχρείαστες στήλες όπως </a:t>
            </a:r>
            <a:r>
              <a:rPr lang="en-US" b="true" sz="2338">
                <a:solidFill>
                  <a:srgbClr val="000000"/>
                </a:solidFill>
                <a:latin typeface="Century Gothic Paneuropean Bold"/>
                <a:ea typeface="Century Gothic Paneuropean Bold"/>
                <a:cs typeface="Century Gothic Paneuropean Bold"/>
                <a:sym typeface="Century Gothic Paneuropean Bold"/>
              </a:rPr>
              <a:t>Longitude</a:t>
            </a:r>
            <a:r>
              <a:rPr lang="en-US" sz="2338">
                <a:solidFill>
                  <a:srgbClr val="000000"/>
                </a:solidFill>
                <a:latin typeface="Century Gothic Paneuropean"/>
                <a:ea typeface="Century Gothic Paneuropean"/>
                <a:cs typeface="Century Gothic Paneuropean"/>
                <a:sym typeface="Century Gothic Paneuropean"/>
              </a:rPr>
              <a:t>, </a:t>
            </a:r>
            <a:r>
              <a:rPr lang="en-US" b="true" sz="2338">
                <a:solidFill>
                  <a:srgbClr val="000000"/>
                </a:solidFill>
                <a:latin typeface="Century Gothic Paneuropean Bold"/>
                <a:ea typeface="Century Gothic Paneuropean Bold"/>
                <a:cs typeface="Century Gothic Paneuropean Bold"/>
                <a:sym typeface="Century Gothic Paneuropean Bold"/>
              </a:rPr>
              <a:t>Latitude</a:t>
            </a:r>
            <a:r>
              <a:rPr lang="en-US" sz="2338">
                <a:solidFill>
                  <a:srgbClr val="000000"/>
                </a:solidFill>
                <a:latin typeface="Century Gothic Paneuropean"/>
                <a:ea typeface="Century Gothic Paneuropean"/>
                <a:cs typeface="Century Gothic Paneuropean"/>
                <a:sym typeface="Century Gothic Paneuropean"/>
              </a:rPr>
              <a:t>, </a:t>
            </a:r>
            <a:r>
              <a:rPr lang="en-US" b="true" sz="2338">
                <a:solidFill>
                  <a:srgbClr val="000000"/>
                </a:solidFill>
                <a:latin typeface="Century Gothic Paneuropean Bold"/>
                <a:ea typeface="Century Gothic Paneuropean Bold"/>
                <a:cs typeface="Century Gothic Paneuropean Bold"/>
                <a:sym typeface="Century Gothic Paneuropean Bold"/>
              </a:rPr>
              <a:t>ServingCell_Lon</a:t>
            </a:r>
            <a:r>
              <a:rPr lang="en-US" sz="2338">
                <a:solidFill>
                  <a:srgbClr val="000000"/>
                </a:solidFill>
                <a:latin typeface="Century Gothic Paneuropean"/>
                <a:ea typeface="Century Gothic Paneuropean"/>
                <a:cs typeface="Century Gothic Paneuropean"/>
                <a:sym typeface="Century Gothic Paneuropean"/>
              </a:rPr>
              <a:t>, </a:t>
            </a:r>
            <a:r>
              <a:rPr lang="en-US" b="true" sz="2338">
                <a:solidFill>
                  <a:srgbClr val="000000"/>
                </a:solidFill>
                <a:latin typeface="Century Gothic Paneuropean Bold"/>
                <a:ea typeface="Century Gothic Paneuropean Bold"/>
                <a:cs typeface="Century Gothic Paneuropean Bold"/>
                <a:sym typeface="Century Gothic Paneuropean Bold"/>
              </a:rPr>
              <a:t>ServingCell_Lat,</a:t>
            </a:r>
            <a:r>
              <a:rPr lang="en-US" sz="2338">
                <a:solidFill>
                  <a:srgbClr val="000000"/>
                </a:solidFill>
                <a:latin typeface="Century Gothic Paneuropean"/>
                <a:ea typeface="Century Gothic Paneuropean"/>
                <a:cs typeface="Century Gothic Paneuropean"/>
                <a:sym typeface="Century Gothic Paneuropean"/>
              </a:rPr>
              <a:t> καθώς σχετίζονται με τις γεωγραφικές συντεταγμένες της κινητής συσκευής και του σταθμού βάσης και δεν περιέχουν χρήσιμες  πληροφορίες για την πρόβλεψη του downlink bitrate. Άλλωστε η ίδια πληροφορία αποτυπώνεται και στη στήλη </a:t>
            </a:r>
            <a:r>
              <a:rPr lang="en-US" b="true" sz="2338">
                <a:solidFill>
                  <a:srgbClr val="000000"/>
                </a:solidFill>
                <a:latin typeface="Century Gothic Paneuropean Bold"/>
                <a:ea typeface="Century Gothic Paneuropean Bold"/>
                <a:cs typeface="Century Gothic Paneuropean Bold"/>
                <a:sym typeface="Century Gothic Paneuropean Bold"/>
              </a:rPr>
              <a:t>ServingCell_Distance </a:t>
            </a:r>
            <a:r>
              <a:rPr lang="en-US" sz="2338">
                <a:solidFill>
                  <a:srgbClr val="000000"/>
                </a:solidFill>
                <a:latin typeface="Century Gothic Paneuropean"/>
                <a:ea typeface="Century Gothic Paneuropean"/>
                <a:cs typeface="Century Gothic Paneuropean"/>
                <a:sym typeface="Century Gothic Paneuropean"/>
              </a:rPr>
              <a:t>που μετράει την απόσταση ανάμεσά τους. Η αφαίρεσή τους συμβάλλει ακόμα στη μείωση της πολυπλοκότητας του dataset.</a:t>
            </a:r>
          </a:p>
          <a:p>
            <a:pPr algn="just">
              <a:lnSpc>
                <a:spcPts val="2806"/>
              </a:lnSpc>
            </a:pPr>
          </a:p>
          <a:p>
            <a:pPr algn="just" marL="504903" indent="-252452" lvl="1">
              <a:lnSpc>
                <a:spcPts val="2806"/>
              </a:lnSpc>
              <a:buFont typeface="Arial"/>
              <a:buChar char="•"/>
            </a:pPr>
            <a:r>
              <a:rPr lang="en-US" sz="2338">
                <a:solidFill>
                  <a:srgbClr val="000000"/>
                </a:solidFill>
                <a:latin typeface="Century Gothic Paneuropean"/>
                <a:ea typeface="Century Gothic Paneuropean"/>
                <a:cs typeface="Century Gothic Paneuropean"/>
                <a:sym typeface="Century Gothic Paneuropean"/>
              </a:rPr>
              <a:t>Ταξινομήσαμε τα δεδομένα σε αύξουσα χρονολογική σειρά.</a:t>
            </a:r>
          </a:p>
          <a:p>
            <a:pPr algn="ctr">
              <a:lnSpc>
                <a:spcPts val="2806"/>
              </a:lnSpc>
              <a:spcBef>
                <a:spcPct val="0"/>
              </a:spcBef>
            </a:pPr>
          </a:p>
          <a:p>
            <a:pPr algn="ctr">
              <a:lnSpc>
                <a:spcPts val="2806"/>
              </a:lnSpc>
              <a:spcBef>
                <a:spcPct val="0"/>
              </a:spcBef>
            </a:pPr>
          </a:p>
          <a:p>
            <a:pPr algn="ctr">
              <a:lnSpc>
                <a:spcPts val="2806"/>
              </a:lnSpc>
              <a:spcBef>
                <a:spcPct val="0"/>
              </a:spcBef>
            </a:pPr>
          </a:p>
          <a:p>
            <a:pPr algn="ctr">
              <a:lnSpc>
                <a:spcPts val="2806"/>
              </a:lnSpc>
              <a:spcBef>
                <a:spcPct val="0"/>
              </a:spcBef>
            </a:pPr>
          </a:p>
        </p:txBody>
      </p:sp>
      <p:sp>
        <p:nvSpPr>
          <p:cNvPr name="TextBox 7" id="7"/>
          <p:cNvSpPr txBox="true"/>
          <p:nvPr/>
        </p:nvSpPr>
        <p:spPr>
          <a:xfrm rot="0">
            <a:off x="0" y="5153025"/>
            <a:ext cx="7152527" cy="3135229"/>
          </a:xfrm>
          <a:prstGeom prst="rect">
            <a:avLst/>
          </a:prstGeom>
        </p:spPr>
        <p:txBody>
          <a:bodyPr anchor="t" rtlCol="false" tIns="0" lIns="0" bIns="0" rIns="0">
            <a:spAutoFit/>
          </a:bodyPr>
          <a:lstStyle/>
          <a:p>
            <a:pPr algn="ctr">
              <a:lnSpc>
                <a:spcPts val="6272"/>
              </a:lnSpc>
              <a:spcBef>
                <a:spcPct val="0"/>
              </a:spcBef>
            </a:pPr>
            <a:r>
              <a:rPr lang="en-US" b="true" sz="5227">
                <a:solidFill>
                  <a:srgbClr val="000000"/>
                </a:solidFill>
                <a:latin typeface="Century Gothic Paneuropean Bold"/>
                <a:ea typeface="Century Gothic Paneuropean Bold"/>
                <a:cs typeface="Century Gothic Paneuropean Bold"/>
                <a:sym typeface="Century Gothic Paneuropean Bold"/>
              </a:rPr>
              <a:t>1. </a:t>
            </a:r>
            <a:r>
              <a:rPr lang="en-US" b="true" sz="5227">
                <a:solidFill>
                  <a:srgbClr val="000000"/>
                </a:solidFill>
                <a:latin typeface="Century Gothic Paneuropean Bold"/>
                <a:ea typeface="Century Gothic Paneuropean Bold"/>
                <a:cs typeface="Century Gothic Paneuropean Bold"/>
                <a:sym typeface="Century Gothic Paneuropean Bold"/>
              </a:rPr>
              <a:t>Καθαρισμός και Χρονολογική Ταξινόμηση Δεδομένων</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856986" y="7566006"/>
            <a:ext cx="3132080" cy="2720994"/>
          </a:xfrm>
          <a:custGeom>
            <a:avLst/>
            <a:gdLst/>
            <a:ahLst/>
            <a:cxnLst/>
            <a:rect r="r" b="b" t="t" l="l"/>
            <a:pathLst>
              <a:path h="2720994" w="3132080">
                <a:moveTo>
                  <a:pt x="0" y="0"/>
                </a:moveTo>
                <a:lnTo>
                  <a:pt x="3132080" y="0"/>
                </a:lnTo>
                <a:lnTo>
                  <a:pt x="3132080" y="2720994"/>
                </a:lnTo>
                <a:lnTo>
                  <a:pt x="0" y="2720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Ερωτήσεις</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3541570">
            <a:off x="4493127" y="-5355180"/>
            <a:ext cx="9301746" cy="22167461"/>
            <a:chOff x="0" y="0"/>
            <a:chExt cx="1817328" cy="4330967"/>
          </a:xfrm>
        </p:grpSpPr>
        <p:sp>
          <p:nvSpPr>
            <p:cNvPr name="Freeform 3" id="3"/>
            <p:cNvSpPr/>
            <p:nvPr/>
          </p:nvSpPr>
          <p:spPr>
            <a:xfrm flipH="false" flipV="false" rot="0">
              <a:off x="0" y="0"/>
              <a:ext cx="1817328" cy="4330967"/>
            </a:xfrm>
            <a:custGeom>
              <a:avLst/>
              <a:gdLst/>
              <a:ahLst/>
              <a:cxnLst/>
              <a:rect r="r" b="b" t="t" l="l"/>
              <a:pathLst>
                <a:path h="4330967" w="1817328">
                  <a:moveTo>
                    <a:pt x="0" y="0"/>
                  </a:moveTo>
                  <a:lnTo>
                    <a:pt x="1817328" y="0"/>
                  </a:lnTo>
                  <a:lnTo>
                    <a:pt x="1817328" y="4330967"/>
                  </a:lnTo>
                  <a:lnTo>
                    <a:pt x="0" y="4330967"/>
                  </a:lnTo>
                  <a:close/>
                </a:path>
              </a:pathLst>
            </a:custGeom>
            <a:solidFill>
              <a:srgbClr val="453254"/>
            </a:solidFill>
          </p:spPr>
        </p:sp>
        <p:sp>
          <p:nvSpPr>
            <p:cNvPr name="TextBox 4" id="4"/>
            <p:cNvSpPr txBox="true"/>
            <p:nvPr/>
          </p:nvSpPr>
          <p:spPr>
            <a:xfrm>
              <a:off x="0" y="-47625"/>
              <a:ext cx="1817328" cy="4378592"/>
            </a:xfrm>
            <a:prstGeom prst="rect">
              <a:avLst/>
            </a:prstGeom>
          </p:spPr>
          <p:txBody>
            <a:bodyPr anchor="ctr" rtlCol="false" tIns="50800" lIns="50800" bIns="50800" rIns="50800"/>
            <a:lstStyle/>
            <a:p>
              <a:pPr algn="ctr">
                <a:lnSpc>
                  <a:spcPts val="3500"/>
                </a:lnSpc>
              </a:pPr>
            </a:p>
          </p:txBody>
        </p:sp>
      </p:grpSp>
      <p:sp>
        <p:nvSpPr>
          <p:cNvPr name="Freeform 5" id="5" descr="Hi Tech HUD "/>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793336" y="7536564"/>
            <a:ext cx="2295457" cy="2546970"/>
          </a:xfrm>
          <a:custGeom>
            <a:avLst/>
            <a:gdLst/>
            <a:ahLst/>
            <a:cxnLst/>
            <a:rect r="r" b="b" t="t" l="l"/>
            <a:pathLst>
              <a:path h="2546970" w="2295457">
                <a:moveTo>
                  <a:pt x="0" y="0"/>
                </a:moveTo>
                <a:lnTo>
                  <a:pt x="2295457" y="0"/>
                </a:lnTo>
                <a:lnTo>
                  <a:pt x="2295457" y="2546970"/>
                </a:lnTo>
                <a:lnTo>
                  <a:pt x="0" y="2546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13032" y="4515169"/>
            <a:ext cx="12061936" cy="1685925"/>
          </a:xfrm>
          <a:prstGeom prst="rect">
            <a:avLst/>
          </a:prstGeom>
        </p:spPr>
        <p:txBody>
          <a:bodyPr anchor="t" rtlCol="false" tIns="0" lIns="0" bIns="0" rIns="0">
            <a:spAutoFit/>
          </a:bodyPr>
          <a:lstStyle/>
          <a:p>
            <a:pPr algn="ctr" marL="0" indent="0" lvl="0">
              <a:lnSpc>
                <a:spcPts val="13243"/>
              </a:lnSpc>
            </a:pPr>
            <a:r>
              <a:rPr lang="en-US" b="true" sz="11036">
                <a:solidFill>
                  <a:srgbClr val="927FA2"/>
                </a:solidFill>
                <a:latin typeface="Century Gothic Paneuropean Bold"/>
                <a:ea typeface="Century Gothic Paneuropean Bold"/>
                <a:cs typeface="Century Gothic Paneuropean Bold"/>
                <a:sym typeface="Century Gothic Paneuropean Bold"/>
              </a:rPr>
              <a:t>Eυχαριστούμε!</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grpSp>
        <p:nvGrpSpPr>
          <p:cNvPr name="Group 2" id="2"/>
          <p:cNvGrpSpPr/>
          <p:nvPr/>
        </p:nvGrpSpPr>
        <p:grpSpPr>
          <a:xfrm rot="0">
            <a:off x="0" y="0"/>
            <a:ext cx="4836703" cy="10287000"/>
            <a:chOff x="0" y="0"/>
            <a:chExt cx="944971" cy="2009822"/>
          </a:xfrm>
        </p:grpSpPr>
        <p:sp>
          <p:nvSpPr>
            <p:cNvPr name="Freeform 3" id="3"/>
            <p:cNvSpPr/>
            <p:nvPr/>
          </p:nvSpPr>
          <p:spPr>
            <a:xfrm flipH="false" flipV="false" rot="0">
              <a:off x="0" y="0"/>
              <a:ext cx="944971" cy="2009822"/>
            </a:xfrm>
            <a:custGeom>
              <a:avLst/>
              <a:gdLst/>
              <a:ahLst/>
              <a:cxnLst/>
              <a:rect r="r" b="b" t="t" l="l"/>
              <a:pathLst>
                <a:path h="2009822" w="944971">
                  <a:moveTo>
                    <a:pt x="0" y="0"/>
                  </a:moveTo>
                  <a:lnTo>
                    <a:pt x="944971" y="0"/>
                  </a:lnTo>
                  <a:lnTo>
                    <a:pt x="944971" y="2009822"/>
                  </a:lnTo>
                  <a:lnTo>
                    <a:pt x="0" y="2009822"/>
                  </a:lnTo>
                  <a:close/>
                </a:path>
              </a:pathLst>
            </a:custGeom>
            <a:solidFill>
              <a:srgbClr val="453254"/>
            </a:solidFill>
          </p:spPr>
        </p:sp>
        <p:sp>
          <p:nvSpPr>
            <p:cNvPr name="TextBox 4" id="4"/>
            <p:cNvSpPr txBox="true"/>
            <p:nvPr/>
          </p:nvSpPr>
          <p:spPr>
            <a:xfrm>
              <a:off x="0" y="-47625"/>
              <a:ext cx="944971"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175265" y="3439520"/>
            <a:ext cx="12473767" cy="6486359"/>
          </a:xfrm>
          <a:custGeom>
            <a:avLst/>
            <a:gdLst/>
            <a:ahLst/>
            <a:cxnLst/>
            <a:rect r="r" b="b" t="t" l="l"/>
            <a:pathLst>
              <a:path h="6486359" w="12473767">
                <a:moveTo>
                  <a:pt x="0" y="0"/>
                </a:moveTo>
                <a:lnTo>
                  <a:pt x="12473767" y="0"/>
                </a:lnTo>
                <a:lnTo>
                  <a:pt x="12473767" y="6486359"/>
                </a:lnTo>
                <a:lnTo>
                  <a:pt x="0" y="6486359"/>
                </a:lnTo>
                <a:lnTo>
                  <a:pt x="0" y="0"/>
                </a:lnTo>
                <a:close/>
              </a:path>
            </a:pathLst>
          </a:custGeom>
          <a:blipFill>
            <a:blip r:embed="rId4"/>
            <a:stretch>
              <a:fillRect l="0" t="0" r="0" b="0"/>
            </a:stretch>
          </a:blipFill>
        </p:spPr>
      </p:sp>
      <p:sp>
        <p:nvSpPr>
          <p:cNvPr name="TextBox 7" id="7"/>
          <p:cNvSpPr txBox="true"/>
          <p:nvPr/>
        </p:nvSpPr>
        <p:spPr>
          <a:xfrm rot="0">
            <a:off x="6215259" y="2001146"/>
            <a:ext cx="11044041" cy="1246479"/>
          </a:xfrm>
          <a:prstGeom prst="rect">
            <a:avLst/>
          </a:prstGeom>
        </p:spPr>
        <p:txBody>
          <a:bodyPr anchor="t" rtlCol="false" tIns="0" lIns="0" bIns="0" rIns="0">
            <a:spAutoFit/>
          </a:bodyPr>
          <a:lstStyle/>
          <a:p>
            <a:pPr algn="just">
              <a:lnSpc>
                <a:spcPts val="3337"/>
              </a:lnSpc>
            </a:pPr>
            <a:r>
              <a:rPr lang="en-US" sz="2210">
                <a:solidFill>
                  <a:srgbClr val="000000"/>
                </a:solidFill>
                <a:latin typeface="Century Gothic Paneuropean"/>
                <a:ea typeface="Century Gothic Paneuropean"/>
                <a:cs typeface="Century Gothic Paneuropean"/>
                <a:sym typeface="Century Gothic Paneuropean"/>
              </a:rPr>
              <a:t>Το παρακάτω διάγραμμα απεικονίζει την εξέλιξη του downlink bitrate με την πάροδο του χρόνου. Παρατηρούμε </a:t>
            </a:r>
            <a:r>
              <a:rPr lang="en-US" b="true" sz="2210">
                <a:solidFill>
                  <a:srgbClr val="000000"/>
                </a:solidFill>
                <a:latin typeface="Century Gothic Paneuropean Bold"/>
                <a:ea typeface="Century Gothic Paneuropean Bold"/>
                <a:cs typeface="Century Gothic Paneuropean Bold"/>
                <a:sym typeface="Century Gothic Paneuropean Bold"/>
              </a:rPr>
              <a:t>ανοδική τάση</a:t>
            </a:r>
            <a:r>
              <a:rPr lang="en-US" sz="2210">
                <a:solidFill>
                  <a:srgbClr val="000000"/>
                </a:solidFill>
                <a:latin typeface="Century Gothic Paneuropean"/>
                <a:ea typeface="Century Gothic Paneuropean"/>
                <a:cs typeface="Century Gothic Paneuropean"/>
                <a:sym typeface="Century Gothic Paneuropean"/>
              </a:rPr>
              <a:t>, </a:t>
            </a:r>
            <a:r>
              <a:rPr lang="en-US" b="true" sz="2210">
                <a:solidFill>
                  <a:srgbClr val="000000"/>
                </a:solidFill>
                <a:latin typeface="Century Gothic Paneuropean Bold"/>
                <a:ea typeface="Century Gothic Paneuropean Bold"/>
                <a:cs typeface="Century Gothic Paneuropean Bold"/>
                <a:sym typeface="Century Gothic Paneuropean Bold"/>
              </a:rPr>
              <a:t>σημαντική διακύμανση</a:t>
            </a:r>
            <a:r>
              <a:rPr lang="en-US" sz="2210">
                <a:solidFill>
                  <a:srgbClr val="000000"/>
                </a:solidFill>
                <a:latin typeface="Century Gothic Paneuropean"/>
                <a:ea typeface="Century Gothic Paneuropean"/>
                <a:cs typeface="Century Gothic Paneuropean"/>
                <a:sym typeface="Century Gothic Paneuropean"/>
              </a:rPr>
              <a:t> και </a:t>
            </a:r>
            <a:r>
              <a:rPr lang="en-US" b="true" sz="2210">
                <a:solidFill>
                  <a:srgbClr val="000000"/>
                </a:solidFill>
                <a:latin typeface="Century Gothic Paneuropean Bold"/>
                <a:ea typeface="Century Gothic Paneuropean Bold"/>
                <a:cs typeface="Century Gothic Paneuropean Bold"/>
                <a:sym typeface="Century Gothic Paneuropean Bold"/>
              </a:rPr>
              <a:t>περιοδικά μοτίβα</a:t>
            </a:r>
            <a:r>
              <a:rPr lang="en-US" sz="2210">
                <a:solidFill>
                  <a:srgbClr val="000000"/>
                </a:solidFill>
                <a:latin typeface="Century Gothic Paneuropean"/>
                <a:ea typeface="Century Gothic Paneuropean"/>
                <a:cs typeface="Century Gothic Paneuropean"/>
                <a:sym typeface="Century Gothic Paneuropean"/>
              </a:rPr>
              <a:t>, τα οποία πρέπει να ληφθούν υπόψη κατά την πρόβλεψη.</a:t>
            </a:r>
          </a:p>
        </p:txBody>
      </p:sp>
      <p:sp>
        <p:nvSpPr>
          <p:cNvPr name="TextBox 8" id="8"/>
          <p:cNvSpPr txBox="true"/>
          <p:nvPr/>
        </p:nvSpPr>
        <p:spPr>
          <a:xfrm rot="0">
            <a:off x="-174054" y="4001851"/>
            <a:ext cx="5184811" cy="2283298"/>
          </a:xfrm>
          <a:prstGeom prst="rect">
            <a:avLst/>
          </a:prstGeom>
        </p:spPr>
        <p:txBody>
          <a:bodyPr anchor="t" rtlCol="false" tIns="0" lIns="0" bIns="0" rIns="0">
            <a:spAutoFit/>
          </a:bodyPr>
          <a:lstStyle/>
          <a:p>
            <a:pPr algn="ctr">
              <a:lnSpc>
                <a:spcPts val="4547"/>
              </a:lnSpc>
              <a:spcBef>
                <a:spcPct val="0"/>
              </a:spcBef>
            </a:pPr>
            <a:r>
              <a:rPr lang="en-US" b="true" sz="3789">
                <a:solidFill>
                  <a:srgbClr val="FFFFFF"/>
                </a:solidFill>
                <a:latin typeface="Century Gothic Paneuropean Bold"/>
                <a:ea typeface="Century Gothic Paneuropean Bold"/>
                <a:cs typeface="Century Gothic Paneuropean Bold"/>
                <a:sym typeface="Century Gothic Paneuropean Bold"/>
              </a:rPr>
              <a:t>2. Ανάλυση Χρονοσειράς και Στατιστική Ανάλυση Χαρακτηριστικών</a:t>
            </a:r>
          </a:p>
        </p:txBody>
      </p:sp>
    </p:spTree>
  </p:cSld>
  <p:clrMapOvr>
    <a:masterClrMapping/>
  </p:clrMapOvr>
  <p:transition spd="fast">
    <p:wipe dir="r"/>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7256798" cy="4952765"/>
          </a:xfrm>
          <a:custGeom>
            <a:avLst/>
            <a:gdLst/>
            <a:ahLst/>
            <a:cxnLst/>
            <a:rect r="r" b="b" t="t" l="l"/>
            <a:pathLst>
              <a:path h="4952765" w="7256798">
                <a:moveTo>
                  <a:pt x="0" y="0"/>
                </a:moveTo>
                <a:lnTo>
                  <a:pt x="7256798" y="0"/>
                </a:lnTo>
                <a:lnTo>
                  <a:pt x="7256798" y="4952765"/>
                </a:lnTo>
                <a:lnTo>
                  <a:pt x="0" y="4952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726080" y="844337"/>
            <a:ext cx="11561920" cy="8598325"/>
          </a:xfrm>
          <a:custGeom>
            <a:avLst/>
            <a:gdLst/>
            <a:ahLst/>
            <a:cxnLst/>
            <a:rect r="r" b="b" t="t" l="l"/>
            <a:pathLst>
              <a:path h="8598325" w="11561920">
                <a:moveTo>
                  <a:pt x="0" y="0"/>
                </a:moveTo>
                <a:lnTo>
                  <a:pt x="11561920" y="0"/>
                </a:lnTo>
                <a:lnTo>
                  <a:pt x="11561920" y="8598326"/>
                </a:lnTo>
                <a:lnTo>
                  <a:pt x="0" y="8598326"/>
                </a:lnTo>
                <a:lnTo>
                  <a:pt x="0" y="0"/>
                </a:lnTo>
                <a:close/>
              </a:path>
            </a:pathLst>
          </a:custGeom>
          <a:blipFill>
            <a:blip r:embed="rId4"/>
            <a:stretch>
              <a:fillRect l="0" t="0" r="0" b="0"/>
            </a:stretch>
          </a:blipFill>
        </p:spPr>
      </p:sp>
      <p:sp>
        <p:nvSpPr>
          <p:cNvPr name="TextBox 4" id="4"/>
          <p:cNvSpPr txBox="true"/>
          <p:nvPr/>
        </p:nvSpPr>
        <p:spPr>
          <a:xfrm rot="0">
            <a:off x="328987" y="3403123"/>
            <a:ext cx="6089249" cy="5828737"/>
          </a:xfrm>
          <a:prstGeom prst="rect">
            <a:avLst/>
          </a:prstGeom>
        </p:spPr>
        <p:txBody>
          <a:bodyPr anchor="t" rtlCol="false" tIns="0" lIns="0" bIns="0" rIns="0">
            <a:spAutoFit/>
          </a:bodyPr>
          <a:lstStyle/>
          <a:p>
            <a:pPr algn="just">
              <a:lnSpc>
                <a:spcPts val="2752"/>
              </a:lnSpc>
            </a:pPr>
          </a:p>
          <a:p>
            <a:pPr algn="just">
              <a:lnSpc>
                <a:spcPts val="2752"/>
              </a:lnSpc>
            </a:pPr>
            <a:r>
              <a:rPr lang="en-US" sz="2352">
                <a:solidFill>
                  <a:srgbClr val="000000"/>
                </a:solidFill>
                <a:latin typeface="Century Gothic Paneuropean"/>
                <a:ea typeface="Century Gothic Paneuropean"/>
                <a:cs typeface="Century Gothic Paneuropean"/>
                <a:sym typeface="Century Gothic Paneuropean"/>
              </a:rPr>
              <a:t>Η </a:t>
            </a:r>
            <a:r>
              <a:rPr lang="en-US" b="true" sz="2352">
                <a:solidFill>
                  <a:srgbClr val="000000"/>
                </a:solidFill>
                <a:latin typeface="Century Gothic Paneuropean Bold"/>
                <a:ea typeface="Century Gothic Paneuropean Bold"/>
                <a:cs typeface="Century Gothic Paneuropean Bold"/>
                <a:sym typeface="Century Gothic Paneuropean Bold"/>
              </a:rPr>
              <a:t>εποχιακή αποσύνθεση της χρονοσειράς</a:t>
            </a:r>
            <a:r>
              <a:rPr lang="en-US" sz="2352">
                <a:solidFill>
                  <a:srgbClr val="000000"/>
                </a:solidFill>
                <a:latin typeface="Century Gothic Paneuropean"/>
                <a:ea typeface="Century Gothic Paneuropean"/>
                <a:cs typeface="Century Gothic Paneuropean"/>
                <a:sym typeface="Century Gothic Paneuropean"/>
              </a:rPr>
              <a:t> μας βοηθά να κατανοήσουμε καλύτερα και τις </a:t>
            </a:r>
            <a:r>
              <a:rPr lang="en-US" b="true" sz="2352">
                <a:solidFill>
                  <a:srgbClr val="000000"/>
                </a:solidFill>
                <a:latin typeface="Century Gothic Paneuropean Bold"/>
                <a:ea typeface="Century Gothic Paneuropean Bold"/>
                <a:cs typeface="Century Gothic Paneuropean Bold"/>
                <a:sym typeface="Century Gothic Paneuropean Bold"/>
              </a:rPr>
              <a:t>συνιστώσες που επηρεάζουν το DL_bitrate</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Η </a:t>
            </a:r>
            <a:r>
              <a:rPr lang="en-US" b="true" sz="2352">
                <a:solidFill>
                  <a:srgbClr val="000000"/>
                </a:solidFill>
                <a:latin typeface="Century Gothic Paneuropean Bold"/>
                <a:ea typeface="Century Gothic Paneuropean Bold"/>
                <a:cs typeface="Century Gothic Paneuropean Bold"/>
                <a:sym typeface="Century Gothic Paneuropean Bold"/>
              </a:rPr>
              <a:t>αυξανόμενη τάση</a:t>
            </a:r>
            <a:r>
              <a:rPr lang="en-US" sz="2352">
                <a:solidFill>
                  <a:srgbClr val="000000"/>
                </a:solidFill>
                <a:latin typeface="Century Gothic Paneuropean"/>
                <a:ea typeface="Century Gothic Paneuropean"/>
                <a:cs typeface="Century Gothic Paneuropean"/>
                <a:sym typeface="Century Gothic Paneuropean"/>
              </a:rPr>
              <a:t> </a:t>
            </a:r>
            <a:r>
              <a:rPr lang="en-US" b="true" sz="2352">
                <a:solidFill>
                  <a:srgbClr val="000000"/>
                </a:solidFill>
                <a:latin typeface="Century Gothic Paneuropean Bold"/>
                <a:ea typeface="Century Gothic Paneuropean Bold"/>
                <a:cs typeface="Century Gothic Paneuropean Bold"/>
                <a:sym typeface="Century Gothic Paneuropean Bold"/>
              </a:rPr>
              <a:t>(Trend)</a:t>
            </a:r>
            <a:r>
              <a:rPr lang="en-US" sz="2352">
                <a:solidFill>
                  <a:srgbClr val="000000"/>
                </a:solidFill>
                <a:latin typeface="Century Gothic Paneuropean"/>
                <a:ea typeface="Century Gothic Paneuropean"/>
                <a:cs typeface="Century Gothic Paneuropean"/>
                <a:sym typeface="Century Gothic Paneuropean"/>
              </a:rPr>
              <a:t> υποδηλώνει ότι </a:t>
            </a:r>
            <a:r>
              <a:rPr lang="en-US" b="true" sz="2352">
                <a:solidFill>
                  <a:srgbClr val="000000"/>
                </a:solidFill>
                <a:latin typeface="Century Gothic Paneuropean Bold"/>
                <a:ea typeface="Century Gothic Paneuropean Bold"/>
                <a:cs typeface="Century Gothic Paneuropean Bold"/>
                <a:sym typeface="Century Gothic Paneuropean Bold"/>
              </a:rPr>
              <a:t>το DL_bitrate αυξάνεται σταδιακά</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Το </a:t>
            </a:r>
            <a:r>
              <a:rPr lang="en-US" b="true" sz="2352">
                <a:solidFill>
                  <a:srgbClr val="000000"/>
                </a:solidFill>
                <a:latin typeface="Century Gothic Paneuropean Bold"/>
                <a:ea typeface="Century Gothic Paneuropean Bold"/>
                <a:cs typeface="Century Gothic Paneuropean Bold"/>
                <a:sym typeface="Century Gothic Paneuropean Bold"/>
              </a:rPr>
              <a:t>εποχικό μοτίβο</a:t>
            </a:r>
            <a:r>
              <a:rPr lang="en-US" sz="2352">
                <a:solidFill>
                  <a:srgbClr val="000000"/>
                </a:solidFill>
                <a:latin typeface="Century Gothic Paneuropean"/>
                <a:ea typeface="Century Gothic Paneuropean"/>
                <a:cs typeface="Century Gothic Paneuropean"/>
                <a:sym typeface="Century Gothic Paneuropean"/>
              </a:rPr>
              <a:t> (</a:t>
            </a:r>
            <a:r>
              <a:rPr lang="en-US" b="true" sz="2352">
                <a:solidFill>
                  <a:srgbClr val="000000"/>
                </a:solidFill>
                <a:latin typeface="Century Gothic Paneuropean Bold"/>
                <a:ea typeface="Century Gothic Paneuropean Bold"/>
                <a:cs typeface="Century Gothic Paneuropean Bold"/>
                <a:sym typeface="Century Gothic Paneuropean Bold"/>
              </a:rPr>
              <a:t>Seasonal</a:t>
            </a:r>
            <a:r>
              <a:rPr lang="en-US" sz="2352">
                <a:solidFill>
                  <a:srgbClr val="000000"/>
                </a:solidFill>
                <a:latin typeface="Century Gothic Paneuropean"/>
                <a:ea typeface="Century Gothic Paneuropean"/>
                <a:cs typeface="Century Gothic Paneuropean"/>
                <a:sym typeface="Century Gothic Paneuropean"/>
              </a:rPr>
              <a:t>) δείχνει ότι υπάρχουν </a:t>
            </a:r>
            <a:r>
              <a:rPr lang="en-US" b="true" sz="2352">
                <a:solidFill>
                  <a:srgbClr val="000000"/>
                </a:solidFill>
                <a:latin typeface="Century Gothic Paneuropean Bold"/>
                <a:ea typeface="Century Gothic Paneuropean Bold"/>
                <a:cs typeface="Century Gothic Paneuropean Bold"/>
                <a:sym typeface="Century Gothic Paneuropean Bold"/>
              </a:rPr>
              <a:t>περιοδικές διακυμάνσεις</a:t>
            </a:r>
            <a:r>
              <a:rPr lang="en-US" sz="2352">
                <a:solidFill>
                  <a:srgbClr val="000000"/>
                </a:solidFill>
                <a:latin typeface="Century Gothic Paneuropean"/>
                <a:ea typeface="Century Gothic Paneuropean"/>
                <a:cs typeface="Century Gothic Paneuropean"/>
                <a:sym typeface="Century Gothic Paneuropean"/>
              </a:rPr>
              <a:t>.</a:t>
            </a:r>
          </a:p>
          <a:p>
            <a:pPr algn="just">
              <a:lnSpc>
                <a:spcPts val="2752"/>
              </a:lnSpc>
            </a:pPr>
          </a:p>
          <a:p>
            <a:pPr algn="just" marL="507865" indent="-253932" lvl="1">
              <a:lnSpc>
                <a:spcPts val="2752"/>
              </a:lnSpc>
              <a:buFont typeface="Arial"/>
              <a:buChar char="•"/>
            </a:pPr>
            <a:r>
              <a:rPr lang="en-US" sz="2352">
                <a:solidFill>
                  <a:srgbClr val="000000"/>
                </a:solidFill>
                <a:latin typeface="Century Gothic Paneuropean"/>
                <a:ea typeface="Century Gothic Paneuropean"/>
                <a:cs typeface="Century Gothic Paneuropean"/>
                <a:sym typeface="Century Gothic Paneuropean"/>
              </a:rPr>
              <a:t>Τα  </a:t>
            </a:r>
            <a:r>
              <a:rPr lang="en-US" b="true" sz="2352">
                <a:solidFill>
                  <a:srgbClr val="000000"/>
                </a:solidFill>
                <a:latin typeface="Century Gothic Paneuropean Bold"/>
                <a:ea typeface="Century Gothic Paneuropean Bold"/>
                <a:cs typeface="Century Gothic Paneuropean Bold"/>
                <a:sym typeface="Century Gothic Paneuropean Bold"/>
              </a:rPr>
              <a:t>residuals (Resid) περιέχουν ακραίες τιμές</a:t>
            </a:r>
            <a:r>
              <a:rPr lang="en-US" sz="2352">
                <a:solidFill>
                  <a:srgbClr val="000000"/>
                </a:solidFill>
                <a:latin typeface="Century Gothic Paneuropean"/>
                <a:ea typeface="Century Gothic Paneuropean"/>
                <a:cs typeface="Century Gothic Paneuropean"/>
                <a:sym typeface="Century Gothic Paneuropean"/>
              </a:rPr>
              <a:t>, που μπορεί να επηρεάσουν την ακρίβεια του μοντέλου και απαιτούν διαχείριση.</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ED3E1"/>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7256798" cy="4952765"/>
          </a:xfrm>
          <a:custGeom>
            <a:avLst/>
            <a:gdLst/>
            <a:ahLst/>
            <a:cxnLst/>
            <a:rect r="r" b="b" t="t" l="l"/>
            <a:pathLst>
              <a:path h="4952765" w="7256798">
                <a:moveTo>
                  <a:pt x="0" y="0"/>
                </a:moveTo>
                <a:lnTo>
                  <a:pt x="7256798" y="0"/>
                </a:lnTo>
                <a:lnTo>
                  <a:pt x="7256798" y="4952765"/>
                </a:lnTo>
                <a:lnTo>
                  <a:pt x="0" y="49527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374" y="3931239"/>
            <a:ext cx="8173348" cy="6211744"/>
          </a:xfrm>
          <a:custGeom>
            <a:avLst/>
            <a:gdLst/>
            <a:ahLst/>
            <a:cxnLst/>
            <a:rect r="r" b="b" t="t" l="l"/>
            <a:pathLst>
              <a:path h="6211744" w="8173348">
                <a:moveTo>
                  <a:pt x="0" y="0"/>
                </a:moveTo>
                <a:lnTo>
                  <a:pt x="8173348" y="0"/>
                </a:lnTo>
                <a:lnTo>
                  <a:pt x="8173348" y="6211744"/>
                </a:lnTo>
                <a:lnTo>
                  <a:pt x="0" y="6211744"/>
                </a:lnTo>
                <a:lnTo>
                  <a:pt x="0" y="0"/>
                </a:lnTo>
                <a:close/>
              </a:path>
            </a:pathLst>
          </a:custGeom>
          <a:blipFill>
            <a:blip r:embed="rId4"/>
            <a:stretch>
              <a:fillRect l="0" t="0" r="0" b="0"/>
            </a:stretch>
          </a:blipFill>
        </p:spPr>
      </p:sp>
      <p:sp>
        <p:nvSpPr>
          <p:cNvPr name="Freeform 4" id="4"/>
          <p:cNvSpPr/>
          <p:nvPr/>
        </p:nvSpPr>
        <p:spPr>
          <a:xfrm flipH="false" flipV="false" rot="0">
            <a:off x="9282011" y="3931239"/>
            <a:ext cx="7977289" cy="5753620"/>
          </a:xfrm>
          <a:custGeom>
            <a:avLst/>
            <a:gdLst/>
            <a:ahLst/>
            <a:cxnLst/>
            <a:rect r="r" b="b" t="t" l="l"/>
            <a:pathLst>
              <a:path h="5753620" w="7977289">
                <a:moveTo>
                  <a:pt x="0" y="0"/>
                </a:moveTo>
                <a:lnTo>
                  <a:pt x="7977289" y="0"/>
                </a:lnTo>
                <a:lnTo>
                  <a:pt x="7977289" y="5753620"/>
                </a:lnTo>
                <a:lnTo>
                  <a:pt x="0" y="5753620"/>
                </a:lnTo>
                <a:lnTo>
                  <a:pt x="0" y="0"/>
                </a:lnTo>
                <a:close/>
              </a:path>
            </a:pathLst>
          </a:custGeom>
          <a:blipFill>
            <a:blip r:embed="rId5"/>
            <a:stretch>
              <a:fillRect l="0" t="0" r="0" b="0"/>
            </a:stretch>
          </a:blipFill>
        </p:spPr>
      </p:sp>
      <p:sp>
        <p:nvSpPr>
          <p:cNvPr name="TextBox 5" id="5"/>
          <p:cNvSpPr txBox="true"/>
          <p:nvPr/>
        </p:nvSpPr>
        <p:spPr>
          <a:xfrm rot="0">
            <a:off x="7256798" y="506310"/>
            <a:ext cx="10607710" cy="3171948"/>
          </a:xfrm>
          <a:prstGeom prst="rect">
            <a:avLst/>
          </a:prstGeom>
        </p:spPr>
        <p:txBody>
          <a:bodyPr anchor="t" rtlCol="false" tIns="0" lIns="0" bIns="0" rIns="0">
            <a:spAutoFit/>
          </a:bodyPr>
          <a:lstStyle/>
          <a:p>
            <a:pPr algn="just">
              <a:lnSpc>
                <a:spcPts val="3648"/>
              </a:lnSpc>
            </a:pPr>
            <a:r>
              <a:rPr lang="en-US" sz="2416">
                <a:solidFill>
                  <a:srgbClr val="000000"/>
                </a:solidFill>
                <a:latin typeface="Century Gothic Paneuropean"/>
                <a:ea typeface="Century Gothic Paneuropean"/>
                <a:cs typeface="Century Gothic Paneuropean"/>
                <a:sym typeface="Century Gothic Paneuropean"/>
              </a:rPr>
              <a:t>Τέλος, υπολογίζουμε τη </a:t>
            </a:r>
            <a:r>
              <a:rPr lang="en-US" b="true" sz="2416">
                <a:solidFill>
                  <a:srgbClr val="000000"/>
                </a:solidFill>
                <a:latin typeface="Century Gothic Paneuropean Bold"/>
                <a:ea typeface="Century Gothic Paneuropean Bold"/>
                <a:cs typeface="Century Gothic Paneuropean Bold"/>
                <a:sym typeface="Century Gothic Paneuropean Bold"/>
              </a:rPr>
              <a:t>συσχέτιση</a:t>
            </a:r>
            <a:r>
              <a:rPr lang="en-US" sz="2416">
                <a:solidFill>
                  <a:srgbClr val="000000"/>
                </a:solidFill>
                <a:latin typeface="Century Gothic Paneuropean"/>
                <a:ea typeface="Century Gothic Paneuropean"/>
                <a:cs typeface="Century Gothic Paneuropean"/>
                <a:sym typeface="Century Gothic Paneuropean"/>
              </a:rPr>
              <a:t> (correlation) των </a:t>
            </a:r>
            <a:r>
              <a:rPr lang="en-US" b="true" sz="2416">
                <a:solidFill>
                  <a:srgbClr val="000000"/>
                </a:solidFill>
                <a:latin typeface="Century Gothic Paneuropean Bold"/>
                <a:ea typeface="Century Gothic Paneuropean Bold"/>
                <a:cs typeface="Century Gothic Paneuropean Bold"/>
                <a:sym typeface="Century Gothic Paneuropean Bold"/>
              </a:rPr>
              <a:t>input features</a:t>
            </a:r>
            <a:r>
              <a:rPr lang="en-US" sz="2416">
                <a:solidFill>
                  <a:srgbClr val="000000"/>
                </a:solidFill>
                <a:latin typeface="Century Gothic Paneuropean"/>
                <a:ea typeface="Century Gothic Paneuropean"/>
                <a:cs typeface="Century Gothic Paneuropean"/>
                <a:sym typeface="Century Gothic Paneuropean"/>
              </a:rPr>
              <a:t> με το </a:t>
            </a:r>
            <a:r>
              <a:rPr lang="en-US" b="true" sz="2416">
                <a:solidFill>
                  <a:srgbClr val="000000"/>
                </a:solidFill>
                <a:latin typeface="Century Gothic Paneuropean Bold"/>
                <a:ea typeface="Century Gothic Paneuropean Bold"/>
                <a:cs typeface="Century Gothic Paneuropean Bold"/>
                <a:sym typeface="Century Gothic Paneuropean Bold"/>
              </a:rPr>
              <a:t>target</a:t>
            </a:r>
            <a:r>
              <a:rPr lang="en-US" sz="2416">
                <a:solidFill>
                  <a:srgbClr val="000000"/>
                </a:solidFill>
                <a:latin typeface="Century Gothic Paneuropean"/>
                <a:ea typeface="Century Gothic Paneuropean"/>
                <a:cs typeface="Century Gothic Paneuropean"/>
                <a:sym typeface="Century Gothic Paneuropean"/>
              </a:rPr>
              <a:t> (DL_bitrate) προκειμένου να αξιολογήσουμε ποια features προσφέρουν περισσότερη πληροφορία για την πρόβλεψη. Ως μετρική έχει χρησιμοποιηθεί η </a:t>
            </a:r>
            <a:r>
              <a:rPr lang="en-US" b="true" sz="2416">
                <a:solidFill>
                  <a:srgbClr val="000000"/>
                </a:solidFill>
                <a:latin typeface="Century Gothic Paneuropean Bold"/>
                <a:ea typeface="Century Gothic Paneuropean Bold"/>
                <a:cs typeface="Century Gothic Paneuropean Bold"/>
                <a:sym typeface="Century Gothic Paneuropean Bold"/>
              </a:rPr>
              <a:t>Kendall Tau</a:t>
            </a:r>
            <a:r>
              <a:rPr lang="en-US" sz="2416">
                <a:solidFill>
                  <a:srgbClr val="000000"/>
                </a:solidFill>
                <a:latin typeface="Century Gothic Paneuropean"/>
                <a:ea typeface="Century Gothic Paneuropean"/>
                <a:cs typeface="Century Gothic Paneuropean"/>
                <a:sym typeface="Century Gothic Paneuropean"/>
              </a:rPr>
              <a:t>, η οποία καταγράφει καλά τις μη-γραμμικές μονοτονικές σχέσεις. Τα αποτελέσματα αυτά μπορούμε να τα αξιοποιήσουμε και αργότερα για την αξιολόγηση των αποτελεσμάτων που επιστρέφει το XAI.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27FA2"/>
        </a:solidFill>
      </p:bgPr>
    </p:bg>
    <p:spTree>
      <p:nvGrpSpPr>
        <p:cNvPr id="1" name=""/>
        <p:cNvGrpSpPr/>
        <p:nvPr/>
      </p:nvGrpSpPr>
      <p:grpSpPr>
        <a:xfrm>
          <a:off x="0" y="0"/>
          <a:ext cx="0" cy="0"/>
          <a:chOff x="0" y="0"/>
          <a:chExt cx="0" cy="0"/>
        </a:xfrm>
      </p:grpSpPr>
      <p:sp>
        <p:nvSpPr>
          <p:cNvPr name="TextBox 2" id="2"/>
          <p:cNvSpPr txBox="true"/>
          <p:nvPr/>
        </p:nvSpPr>
        <p:spPr>
          <a:xfrm rot="0">
            <a:off x="3503579" y="962025"/>
            <a:ext cx="13557206" cy="2685479"/>
          </a:xfrm>
          <a:prstGeom prst="rect">
            <a:avLst/>
          </a:prstGeom>
        </p:spPr>
        <p:txBody>
          <a:bodyPr anchor="t" rtlCol="false" tIns="0" lIns="0" bIns="0" rIns="0">
            <a:spAutoFit/>
          </a:bodyPr>
          <a:lstStyle/>
          <a:p>
            <a:pPr algn="l" marL="0" indent="0" lvl="0">
              <a:lnSpc>
                <a:spcPts val="10783"/>
              </a:lnSpc>
            </a:pPr>
            <a:r>
              <a:rPr lang="en-US" b="true" sz="8294">
                <a:solidFill>
                  <a:srgbClr val="000000"/>
                </a:solidFill>
                <a:latin typeface="Century Gothic Paneuropean Bold"/>
                <a:ea typeface="Century Gothic Paneuropean Bold"/>
                <a:cs typeface="Century Gothic Paneuropean Bold"/>
                <a:sym typeface="Century Gothic Paneuropean Bold"/>
              </a:rPr>
              <a:t>3</a:t>
            </a:r>
            <a:r>
              <a:rPr lang="en-US" b="true" sz="8294">
                <a:solidFill>
                  <a:srgbClr val="000000"/>
                </a:solidFill>
                <a:latin typeface="Century Gothic Paneuropean Bold"/>
                <a:ea typeface="Century Gothic Paneuropean Bold"/>
                <a:cs typeface="Century Gothic Paneuropean Bold"/>
                <a:sym typeface="Century Gothic Paneuropean Bold"/>
              </a:rPr>
              <a:t>.Διαχείριση Αριθμητικών Χαρακτηριστικών</a:t>
            </a:r>
          </a:p>
        </p:txBody>
      </p:sp>
      <p:sp>
        <p:nvSpPr>
          <p:cNvPr name="TextBox 3" id="3"/>
          <p:cNvSpPr txBox="true"/>
          <p:nvPr/>
        </p:nvSpPr>
        <p:spPr>
          <a:xfrm rot="0">
            <a:off x="3503579" y="4843463"/>
            <a:ext cx="14162327" cy="1838325"/>
          </a:xfrm>
          <a:prstGeom prst="rect">
            <a:avLst/>
          </a:prstGeom>
        </p:spPr>
        <p:txBody>
          <a:bodyPr anchor="t" rtlCol="false" tIns="0" lIns="0" bIns="0" rIns="0">
            <a:spAutoFit/>
          </a:bodyPr>
          <a:lstStyle/>
          <a:p>
            <a:pPr algn="just" marL="0" indent="0" lvl="0">
              <a:lnSpc>
                <a:spcPts val="3749"/>
              </a:lnSpc>
            </a:pPr>
            <a:r>
              <a:rPr lang="en-US" b="true" sz="2499">
                <a:solidFill>
                  <a:srgbClr val="000000"/>
                </a:solidFill>
                <a:latin typeface="Century Gothic Paneuropean Bold"/>
                <a:ea typeface="Century Gothic Paneuropean Bold"/>
                <a:cs typeface="Century Gothic Paneuropean Bold"/>
                <a:sym typeface="Century Gothic Paneuropean Bold"/>
              </a:rPr>
              <a:t>i.</a:t>
            </a:r>
            <a:r>
              <a:rPr lang="en-US" sz="2499">
                <a:solidFill>
                  <a:srgbClr val="000000"/>
                </a:solidFill>
                <a:latin typeface="Century Gothic Paneuropean"/>
                <a:ea typeface="Century Gothic Paneuropean"/>
                <a:cs typeface="Century Gothic Paneuropean"/>
                <a:sym typeface="Century Gothic Paneuropean"/>
              </a:rPr>
              <a:t> </a:t>
            </a:r>
            <a:r>
              <a:rPr lang="en-US" sz="2499" u="none">
                <a:solidFill>
                  <a:srgbClr val="000000"/>
                </a:solidFill>
                <a:latin typeface="Century Gothic Paneuropean"/>
                <a:ea typeface="Century Gothic Paneuropean"/>
                <a:cs typeface="Century Gothic Paneuropean"/>
                <a:sym typeface="Century Gothic Paneuropean"/>
              </a:rPr>
              <a:t>Δεδομένου ότι ορισμένες στήλες περιείχαν ελλιπείς τιμές, οι </a:t>
            </a:r>
            <a:r>
              <a:rPr lang="en-US" b="true" sz="2499" u="none">
                <a:solidFill>
                  <a:srgbClr val="000000"/>
                </a:solidFill>
                <a:latin typeface="Century Gothic Paneuropean Bold"/>
                <a:ea typeface="Century Gothic Paneuropean Bold"/>
                <a:cs typeface="Century Gothic Paneuropean Bold"/>
                <a:sym typeface="Century Gothic Paneuropean Bold"/>
              </a:rPr>
              <a:t>NULL </a:t>
            </a:r>
            <a:r>
              <a:rPr lang="en-US" sz="2499" u="none">
                <a:solidFill>
                  <a:srgbClr val="000000"/>
                </a:solidFill>
                <a:latin typeface="Century Gothic Paneuropean"/>
                <a:ea typeface="Century Gothic Paneuropean"/>
                <a:cs typeface="Century Gothic Paneuropean"/>
                <a:sym typeface="Century Gothic Paneuropean"/>
              </a:rPr>
              <a:t>τιμές αντικαταστάθηκαν μέσω γραμμικής παρεμβολής (</a:t>
            </a:r>
            <a:r>
              <a:rPr lang="en-US" b="true" sz="2499" u="none">
                <a:solidFill>
                  <a:srgbClr val="000000"/>
                </a:solidFill>
                <a:latin typeface="Century Gothic Paneuropean Bold"/>
                <a:ea typeface="Century Gothic Paneuropean Bold"/>
                <a:cs typeface="Century Gothic Paneuropean Bold"/>
                <a:sym typeface="Century Gothic Paneuropean Bold"/>
              </a:rPr>
              <a:t>linear interpolation</a:t>
            </a:r>
            <a:r>
              <a:rPr lang="en-US" sz="2499" u="none">
                <a:solidFill>
                  <a:srgbClr val="000000"/>
                </a:solidFill>
                <a:latin typeface="Century Gothic Paneuropean"/>
                <a:ea typeface="Century Gothic Paneuropean"/>
                <a:cs typeface="Century Gothic Paneuropean"/>
                <a:sym typeface="Century Gothic Paneuropean"/>
              </a:rPr>
              <a:t>). Η μέθοδος αυτή εκτιμά τις ελλιπείς τιμές βασιζόμενη στα υπάρχοντα γειτονικά δεδομένα, διατηρώντας την τάση και τη φυσική ροή των δεδομένων χωρίς να εισάγει τεχνητή ομοιομορφία.</a:t>
            </a:r>
          </a:p>
        </p:txBody>
      </p:sp>
      <p:sp>
        <p:nvSpPr>
          <p:cNvPr name="AutoShape 4" id="4"/>
          <p:cNvSpPr/>
          <p:nvPr/>
        </p:nvSpPr>
        <p:spPr>
          <a:xfrm rot="0">
            <a:off x="3503579" y="3926861"/>
            <a:ext cx="993471" cy="167340"/>
          </a:xfrm>
          <a:prstGeom prst="rect">
            <a:avLst/>
          </a:prstGeom>
          <a:solidFill>
            <a:srgbClr val="3C0945"/>
          </a:solidFill>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3C0945"/>
            </a:solidFill>
          </p:spPr>
        </p:sp>
        <p:sp>
          <p:nvSpPr>
            <p:cNvPr name="TextBox 7" id="7"/>
            <p:cNvSpPr txBox="true"/>
            <p:nvPr/>
          </p:nvSpPr>
          <p:spPr>
            <a:xfrm>
              <a:off x="0" y="-47625"/>
              <a:ext cx="812800" cy="2756958"/>
            </a:xfrm>
            <a:prstGeom prst="rect">
              <a:avLst/>
            </a:prstGeom>
          </p:spPr>
          <p:txBody>
            <a:bodyPr anchor="ctr" rtlCol="false" tIns="50800" lIns="50800" bIns="50800" rIns="50800"/>
            <a:lstStyle/>
            <a:p>
              <a:pPr algn="ctr">
                <a:lnSpc>
                  <a:spcPts val="3500"/>
                </a:lnSpc>
              </a:pPr>
            </a:p>
          </p:txBody>
        </p:sp>
      </p:grpSp>
      <p:sp>
        <p:nvSpPr>
          <p:cNvPr name="Freeform 8" id="8"/>
          <p:cNvSpPr/>
          <p:nvPr/>
        </p:nvSpPr>
        <p:spPr>
          <a:xfrm flipH="false" flipV="false" rot="-5400000">
            <a:off x="-1138742" y="3858108"/>
            <a:ext cx="5363585" cy="2748837"/>
          </a:xfrm>
          <a:custGeom>
            <a:avLst/>
            <a:gdLst/>
            <a:ahLst/>
            <a:cxnLst/>
            <a:rect r="r" b="b" t="t" l="l"/>
            <a:pathLst>
              <a:path h="2748837" w="5363585">
                <a:moveTo>
                  <a:pt x="0" y="0"/>
                </a:moveTo>
                <a:lnTo>
                  <a:pt x="5363584" y="0"/>
                </a:lnTo>
                <a:lnTo>
                  <a:pt x="5363584" y="2748837"/>
                </a:lnTo>
                <a:lnTo>
                  <a:pt x="0" y="27488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3498143" y="7022144"/>
            <a:ext cx="14167764" cy="1736725"/>
          </a:xfrm>
          <a:prstGeom prst="rect">
            <a:avLst/>
          </a:prstGeom>
        </p:spPr>
        <p:txBody>
          <a:bodyPr anchor="t" rtlCol="false" tIns="0" lIns="0" bIns="0" rIns="0">
            <a:spAutoFit/>
          </a:bodyPr>
          <a:lstStyle/>
          <a:p>
            <a:pPr algn="just">
              <a:lnSpc>
                <a:spcPts val="3500"/>
              </a:lnSpc>
              <a:spcBef>
                <a:spcPct val="0"/>
              </a:spcBef>
            </a:pPr>
            <a:r>
              <a:rPr lang="en-US" b="true" sz="2500">
                <a:solidFill>
                  <a:srgbClr val="000000"/>
                </a:solidFill>
                <a:latin typeface="Century Gothic Paneuropean Bold"/>
                <a:ea typeface="Century Gothic Paneuropean Bold"/>
                <a:cs typeface="Century Gothic Paneuropean Bold"/>
                <a:sym typeface="Century Gothic Paneuropean Bold"/>
              </a:rPr>
              <a:t>ii.</a:t>
            </a:r>
            <a:r>
              <a:rPr lang="en-US" sz="2500">
                <a:solidFill>
                  <a:srgbClr val="000000"/>
                </a:solidFill>
                <a:latin typeface="Century Gothic Paneuropean"/>
                <a:ea typeface="Century Gothic Paneuropean"/>
                <a:cs typeface="Century Gothic Paneuropean"/>
                <a:sym typeface="Century Gothic Paneuropean"/>
              </a:rPr>
              <a:t> Για να κατανοήσουμε τη στατιστική κατανομή των αριθμητικών χαρακτηριστικών, χρησιμοποιήσαμε </a:t>
            </a:r>
            <a:r>
              <a:rPr lang="en-US" b="true" sz="2500">
                <a:solidFill>
                  <a:srgbClr val="000000"/>
                </a:solidFill>
                <a:latin typeface="Century Gothic Paneuropean Bold"/>
                <a:ea typeface="Century Gothic Paneuropean Bold"/>
                <a:cs typeface="Century Gothic Paneuropean Bold"/>
                <a:sym typeface="Century Gothic Paneuropean Bold"/>
              </a:rPr>
              <a:t>Q-Q Plots</a:t>
            </a:r>
            <a:r>
              <a:rPr lang="en-US" sz="2500">
                <a:solidFill>
                  <a:srgbClr val="000000"/>
                </a:solidFill>
                <a:latin typeface="Century Gothic Paneuropean"/>
                <a:ea typeface="Century Gothic Paneuropean"/>
                <a:cs typeface="Century Gothic Paneuropean"/>
                <a:sym typeface="Century Gothic Paneuropean"/>
              </a:rPr>
              <a:t> (Quantile-Quantile Plots). Εφόσον </a:t>
            </a:r>
            <a:r>
              <a:rPr lang="en-US" b="true" sz="2500">
                <a:solidFill>
                  <a:srgbClr val="000000"/>
                </a:solidFill>
                <a:latin typeface="Century Gothic Paneuropean Bold"/>
                <a:ea typeface="Century Gothic Paneuropean Bold"/>
                <a:cs typeface="Century Gothic Paneuropean Bold"/>
                <a:sym typeface="Century Gothic Paneuropean Bold"/>
              </a:rPr>
              <a:t>τα περισσότερα features δεν ακολουθούν κανονική κατανομή </a:t>
            </a:r>
            <a:r>
              <a:rPr lang="en-US" sz="2500">
                <a:solidFill>
                  <a:srgbClr val="000000"/>
                </a:solidFill>
                <a:latin typeface="Century Gothic Paneuropean"/>
                <a:ea typeface="Century Gothic Paneuropean"/>
                <a:cs typeface="Century Gothic Paneuropean"/>
                <a:sym typeface="Century Gothic Paneuropean"/>
              </a:rPr>
              <a:t>επιλέξαμε να αντιμετωπίσουμε τα outliers χρησιμοποιώντας την </a:t>
            </a:r>
            <a:r>
              <a:rPr lang="en-US" b="true" sz="2500">
                <a:solidFill>
                  <a:srgbClr val="000000"/>
                </a:solidFill>
                <a:latin typeface="Century Gothic Paneuropean Bold"/>
                <a:ea typeface="Century Gothic Paneuropean Bold"/>
                <a:cs typeface="Century Gothic Paneuropean Bold"/>
                <a:sym typeface="Century Gothic Paneuropean Bold"/>
              </a:rPr>
              <a:t>IQR Method</a:t>
            </a:r>
            <a:r>
              <a:rPr lang="en-US" sz="2500">
                <a:solidFill>
                  <a:srgbClr val="000000"/>
                </a:solidFill>
                <a:latin typeface="Century Gothic Paneuropean"/>
                <a:ea typeface="Century Gothic Paneuropean"/>
                <a:cs typeface="Century Gothic Paneuropean"/>
                <a:sym typeface="Century Gothic Paneuropean"/>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5B0C9">
                <a:alpha val="100000"/>
              </a:srgbClr>
            </a:gs>
            <a:gs pos="100000">
              <a:srgbClr val="D2AFBB">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53890" y="2054671"/>
            <a:ext cx="10412329" cy="5791858"/>
          </a:xfrm>
          <a:custGeom>
            <a:avLst/>
            <a:gdLst/>
            <a:ahLst/>
            <a:cxnLst/>
            <a:rect r="r" b="b" t="t" l="l"/>
            <a:pathLst>
              <a:path h="5791858" w="10412329">
                <a:moveTo>
                  <a:pt x="0" y="0"/>
                </a:moveTo>
                <a:lnTo>
                  <a:pt x="10412329" y="0"/>
                </a:lnTo>
                <a:lnTo>
                  <a:pt x="10412329" y="5791858"/>
                </a:lnTo>
                <a:lnTo>
                  <a:pt x="0" y="5791858"/>
                </a:lnTo>
                <a:lnTo>
                  <a:pt x="0" y="0"/>
                </a:lnTo>
                <a:close/>
              </a:path>
            </a:pathLst>
          </a:custGeom>
          <a:blipFill>
            <a:blip r:embed="rId2"/>
            <a:stretch>
              <a:fillRect l="0" t="0" r="0" b="0"/>
            </a:stretch>
          </a:blipFill>
        </p:spPr>
      </p:sp>
      <p:grpSp>
        <p:nvGrpSpPr>
          <p:cNvPr name="Group 3" id="3"/>
          <p:cNvGrpSpPr/>
          <p:nvPr/>
        </p:nvGrpSpPr>
        <p:grpSpPr>
          <a:xfrm rot="0">
            <a:off x="-159131" y="-1426410"/>
            <a:ext cx="18447131" cy="1833511"/>
            <a:chOff x="0" y="0"/>
            <a:chExt cx="4858504" cy="482900"/>
          </a:xfrm>
        </p:grpSpPr>
        <p:sp>
          <p:nvSpPr>
            <p:cNvPr name="Freeform 4" id="4"/>
            <p:cNvSpPr/>
            <p:nvPr/>
          </p:nvSpPr>
          <p:spPr>
            <a:xfrm flipH="false" flipV="false" rot="0">
              <a:off x="0" y="0"/>
              <a:ext cx="4858504" cy="482900"/>
            </a:xfrm>
            <a:custGeom>
              <a:avLst/>
              <a:gdLst/>
              <a:ahLst/>
              <a:cxnLst/>
              <a:rect r="r" b="b" t="t" l="l"/>
              <a:pathLst>
                <a:path h="482900" w="4858504">
                  <a:moveTo>
                    <a:pt x="0" y="0"/>
                  </a:moveTo>
                  <a:lnTo>
                    <a:pt x="4858504" y="0"/>
                  </a:lnTo>
                  <a:lnTo>
                    <a:pt x="4858504" y="482900"/>
                  </a:lnTo>
                  <a:lnTo>
                    <a:pt x="0" y="482900"/>
                  </a:lnTo>
                  <a:close/>
                </a:path>
              </a:pathLst>
            </a:custGeom>
            <a:solidFill>
              <a:srgbClr val="5A426D"/>
            </a:solidFill>
          </p:spPr>
        </p:sp>
        <p:sp>
          <p:nvSpPr>
            <p:cNvPr name="TextBox 5" id="5"/>
            <p:cNvSpPr txBox="true"/>
            <p:nvPr/>
          </p:nvSpPr>
          <p:spPr>
            <a:xfrm>
              <a:off x="0" y="-47625"/>
              <a:ext cx="4858504" cy="530525"/>
            </a:xfrm>
            <a:prstGeom prst="rect">
              <a:avLst/>
            </a:prstGeom>
          </p:spPr>
          <p:txBody>
            <a:bodyPr anchor="ctr" rtlCol="false" tIns="50800" lIns="50800" bIns="50800" rIns="50800"/>
            <a:lstStyle/>
            <a:p>
              <a:pPr algn="ctr">
                <a:lnSpc>
                  <a:spcPts val="3500"/>
                </a:lnSpc>
              </a:pPr>
            </a:p>
          </p:txBody>
        </p:sp>
      </p:grpSp>
      <p:sp>
        <p:nvSpPr>
          <p:cNvPr name="TextBox 6" id="6"/>
          <p:cNvSpPr txBox="true"/>
          <p:nvPr/>
        </p:nvSpPr>
        <p:spPr>
          <a:xfrm rot="0">
            <a:off x="5252109" y="8418026"/>
            <a:ext cx="7714849" cy="850900"/>
          </a:xfrm>
          <a:prstGeom prst="rect">
            <a:avLst/>
          </a:prstGeom>
        </p:spPr>
        <p:txBody>
          <a:bodyPr anchor="t" rtlCol="false" tIns="0" lIns="0" bIns="0" rIns="0">
            <a:spAutoFit/>
          </a:bodyPr>
          <a:lstStyle/>
          <a:p>
            <a:pPr algn="just" marL="0" indent="0" lvl="0">
              <a:lnSpc>
                <a:spcPts val="3499"/>
              </a:lnSpc>
              <a:spcBef>
                <a:spcPct val="0"/>
              </a:spcBef>
            </a:pPr>
            <a:r>
              <a:rPr lang="en-US" sz="2499">
                <a:solidFill>
                  <a:srgbClr val="000000"/>
                </a:solidFill>
                <a:latin typeface="Century Gothic Paneuropean"/>
                <a:ea typeface="Century Gothic Paneuropean"/>
                <a:cs typeface="Century Gothic Paneuropean"/>
                <a:sym typeface="Century Gothic Paneuropean"/>
              </a:rPr>
              <a:t>Ακολουθεί ενδεικτικά η περίπτωση διόρθωσης των outliers στην μεταβλητή </a:t>
            </a:r>
            <a:r>
              <a:rPr lang="en-US" b="true" sz="2499">
                <a:solidFill>
                  <a:srgbClr val="000000"/>
                </a:solidFill>
                <a:latin typeface="Century Gothic Paneuropean Bold"/>
                <a:ea typeface="Century Gothic Paneuropean Bold"/>
                <a:cs typeface="Century Gothic Paneuropean Bold"/>
                <a:sym typeface="Century Gothic Paneuropean Bold"/>
              </a:rPr>
              <a:t>speed</a:t>
            </a:r>
            <a:r>
              <a:rPr lang="en-US" sz="2499">
                <a:solidFill>
                  <a:srgbClr val="000000"/>
                </a:solidFill>
                <a:latin typeface="Century Gothic Paneuropean"/>
                <a:ea typeface="Century Gothic Paneuropean"/>
                <a:cs typeface="Century Gothic Paneuropean"/>
                <a:sym typeface="Century Gothic Paneuropean"/>
              </a:rPr>
              <a:t>.</a:t>
            </a:r>
          </a:p>
        </p:txBody>
      </p:sp>
      <p:grpSp>
        <p:nvGrpSpPr>
          <p:cNvPr name="Group 7" id="7"/>
          <p:cNvGrpSpPr/>
          <p:nvPr/>
        </p:nvGrpSpPr>
        <p:grpSpPr>
          <a:xfrm rot="5400000">
            <a:off x="-9857554" y="1858187"/>
            <a:ext cx="18447131" cy="2101659"/>
            <a:chOff x="0" y="0"/>
            <a:chExt cx="4858504" cy="553523"/>
          </a:xfrm>
        </p:grpSpPr>
        <p:sp>
          <p:nvSpPr>
            <p:cNvPr name="Freeform 8" id="8"/>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9" id="9"/>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5400000">
            <a:off x="8391851" y="4652889"/>
            <a:ext cx="5244061" cy="47625"/>
            <a:chOff x="0" y="0"/>
            <a:chExt cx="1381152" cy="12543"/>
          </a:xfrm>
        </p:grpSpPr>
        <p:sp>
          <p:nvSpPr>
            <p:cNvPr name="Freeform 11" id="11"/>
            <p:cNvSpPr/>
            <p:nvPr/>
          </p:nvSpPr>
          <p:spPr>
            <a:xfrm flipH="false" flipV="false" rot="0">
              <a:off x="0" y="0"/>
              <a:ext cx="1381152" cy="12543"/>
            </a:xfrm>
            <a:custGeom>
              <a:avLst/>
              <a:gdLst/>
              <a:ahLst/>
              <a:cxnLst/>
              <a:rect r="r" b="b" t="t" l="l"/>
              <a:pathLst>
                <a:path h="12543" w="1381152">
                  <a:moveTo>
                    <a:pt x="0" y="0"/>
                  </a:moveTo>
                  <a:lnTo>
                    <a:pt x="1381152" y="0"/>
                  </a:lnTo>
                  <a:lnTo>
                    <a:pt x="1381152" y="12543"/>
                  </a:lnTo>
                  <a:lnTo>
                    <a:pt x="0" y="12543"/>
                  </a:lnTo>
                  <a:close/>
                </a:path>
              </a:pathLst>
            </a:custGeom>
            <a:solidFill>
              <a:srgbClr val="5A426D"/>
            </a:solidFill>
          </p:spPr>
        </p:sp>
        <p:sp>
          <p:nvSpPr>
            <p:cNvPr name="TextBox 12" id="12"/>
            <p:cNvSpPr txBox="true"/>
            <p:nvPr/>
          </p:nvSpPr>
          <p:spPr>
            <a:xfrm>
              <a:off x="0" y="-47625"/>
              <a:ext cx="1381152" cy="60168"/>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0">
            <a:off x="152400" y="10030923"/>
            <a:ext cx="18447131" cy="2101659"/>
            <a:chOff x="0" y="0"/>
            <a:chExt cx="4858504" cy="553523"/>
          </a:xfrm>
        </p:grpSpPr>
        <p:sp>
          <p:nvSpPr>
            <p:cNvPr name="Freeform 14" id="14"/>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15" id="15"/>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6" id="16"/>
          <p:cNvGrpSpPr/>
          <p:nvPr/>
        </p:nvGrpSpPr>
        <p:grpSpPr>
          <a:xfrm rot="0">
            <a:off x="0" y="9878523"/>
            <a:ext cx="18447131" cy="2101659"/>
            <a:chOff x="0" y="0"/>
            <a:chExt cx="4858504" cy="553523"/>
          </a:xfrm>
        </p:grpSpPr>
        <p:sp>
          <p:nvSpPr>
            <p:cNvPr name="Freeform 17" id="17"/>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18" id="18"/>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grpSp>
        <p:nvGrpSpPr>
          <p:cNvPr name="Group 19" id="19"/>
          <p:cNvGrpSpPr/>
          <p:nvPr/>
        </p:nvGrpSpPr>
        <p:grpSpPr>
          <a:xfrm rot="5400000">
            <a:off x="9629489" y="-22130"/>
            <a:ext cx="18447131" cy="2101659"/>
            <a:chOff x="0" y="0"/>
            <a:chExt cx="4858504" cy="553523"/>
          </a:xfrm>
        </p:grpSpPr>
        <p:sp>
          <p:nvSpPr>
            <p:cNvPr name="Freeform 20" id="20"/>
            <p:cNvSpPr/>
            <p:nvPr/>
          </p:nvSpPr>
          <p:spPr>
            <a:xfrm flipH="false" flipV="false" rot="0">
              <a:off x="0" y="0"/>
              <a:ext cx="4858504" cy="553523"/>
            </a:xfrm>
            <a:custGeom>
              <a:avLst/>
              <a:gdLst/>
              <a:ahLst/>
              <a:cxnLst/>
              <a:rect r="r" b="b" t="t" l="l"/>
              <a:pathLst>
                <a:path h="553523" w="4858504">
                  <a:moveTo>
                    <a:pt x="0" y="0"/>
                  </a:moveTo>
                  <a:lnTo>
                    <a:pt x="4858504" y="0"/>
                  </a:lnTo>
                  <a:lnTo>
                    <a:pt x="4858504" y="553523"/>
                  </a:lnTo>
                  <a:lnTo>
                    <a:pt x="0" y="553523"/>
                  </a:lnTo>
                  <a:close/>
                </a:path>
              </a:pathLst>
            </a:custGeom>
            <a:solidFill>
              <a:srgbClr val="5A426D"/>
            </a:solidFill>
          </p:spPr>
        </p:sp>
        <p:sp>
          <p:nvSpPr>
            <p:cNvPr name="TextBox 21" id="21"/>
            <p:cNvSpPr txBox="true"/>
            <p:nvPr/>
          </p:nvSpPr>
          <p:spPr>
            <a:xfrm>
              <a:off x="0" y="-47625"/>
              <a:ext cx="4858504" cy="601148"/>
            </a:xfrm>
            <a:prstGeom prst="rect">
              <a:avLst/>
            </a:prstGeom>
          </p:spPr>
          <p:txBody>
            <a:bodyPr anchor="ctr" rtlCol="false" tIns="50800" lIns="50800" bIns="50800" rIns="50800"/>
            <a:lstStyle/>
            <a:p>
              <a:pPr algn="ctr">
                <a:lnSpc>
                  <a:spcPts val="3500"/>
                </a:lnSpc>
              </a:pPr>
            </a:p>
          </p:txBody>
        </p:sp>
      </p:grpSp>
      <p:sp>
        <p:nvSpPr>
          <p:cNvPr name="Freeform 22" id="22" descr="Hi Tech HUD "/>
          <p:cNvSpPr/>
          <p:nvPr/>
        </p:nvSpPr>
        <p:spPr>
          <a:xfrm flipH="false" flipV="false" rot="-1957074">
            <a:off x="-1950167" y="-3926696"/>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descr="Hi Tech HUD "/>
          <p:cNvSpPr/>
          <p:nvPr/>
        </p:nvSpPr>
        <p:spPr>
          <a:xfrm flipH="false" flipV="false" rot="7982672">
            <a:off x="12102559" y="7988699"/>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4" id="24"/>
          <p:cNvSpPr txBox="true"/>
          <p:nvPr/>
        </p:nvSpPr>
        <p:spPr>
          <a:xfrm rot="0">
            <a:off x="11361544" y="2320239"/>
            <a:ext cx="6189756" cy="4279900"/>
          </a:xfrm>
          <a:prstGeom prst="rect">
            <a:avLst/>
          </a:prstGeom>
        </p:spPr>
        <p:txBody>
          <a:bodyPr anchor="t" rtlCol="false" tIns="0" lIns="0" bIns="0" rIns="0">
            <a:spAutoFit/>
          </a:bodyPr>
          <a:lstStyle/>
          <a:p>
            <a:pPr algn="just" marL="0" indent="0" lvl="0">
              <a:lnSpc>
                <a:spcPts val="2449"/>
              </a:lnSpc>
            </a:pPr>
          </a:p>
          <a:p>
            <a:pPr algn="just" marL="0" indent="0" lvl="0">
              <a:lnSpc>
                <a:spcPts val="2449"/>
              </a:lnSpc>
            </a:pPr>
          </a:p>
          <a:p>
            <a:pPr algn="just" marL="0" indent="0" lvl="0">
              <a:lnSpc>
                <a:spcPts val="2449"/>
              </a:lnSpc>
            </a:pPr>
            <a:r>
              <a:rPr lang="en-US" b="true" sz="2499">
                <a:solidFill>
                  <a:srgbClr val="000000"/>
                </a:solidFill>
                <a:latin typeface="Century Gothic Paneuropean Bold"/>
                <a:ea typeface="Century Gothic Paneuropean Bold"/>
                <a:cs typeface="Century Gothic Paneuropean Bold"/>
                <a:sym typeface="Century Gothic Paneuropean Bold"/>
              </a:rPr>
              <a:t>iii.</a:t>
            </a:r>
            <a:r>
              <a:rPr lang="en-US" sz="2499">
                <a:solidFill>
                  <a:srgbClr val="000000"/>
                </a:solidFill>
                <a:latin typeface="Century Gothic Paneuropean"/>
                <a:ea typeface="Century Gothic Paneuropean"/>
                <a:cs typeface="Century Gothic Paneuropean"/>
                <a:sym typeface="Century Gothic Paneuropean"/>
              </a:rPr>
              <a:t> Πιο συγκεκριμένα, για το φιλτράρισμα ορίσαμε τα κάτω και άνω όρια των </a:t>
            </a:r>
            <a:r>
              <a:rPr lang="en-US" b="true" sz="2499">
                <a:solidFill>
                  <a:srgbClr val="000000"/>
                </a:solidFill>
                <a:latin typeface="Century Gothic Paneuropean Bold"/>
                <a:ea typeface="Century Gothic Paneuropean Bold"/>
                <a:cs typeface="Century Gothic Paneuropean Bold"/>
                <a:sym typeface="Century Gothic Paneuropean Bold"/>
              </a:rPr>
              <a:t>whiskers </a:t>
            </a:r>
            <a:r>
              <a:rPr lang="en-US" sz="2499">
                <a:solidFill>
                  <a:srgbClr val="000000"/>
                </a:solidFill>
                <a:latin typeface="Century Gothic Paneuropean"/>
                <a:ea typeface="Century Gothic Paneuropean"/>
                <a:cs typeface="Century Gothic Paneuropean"/>
                <a:sym typeface="Century Gothic Paneuropean"/>
              </a:rPr>
              <a:t>στα </a:t>
            </a:r>
            <a:r>
              <a:rPr lang="en-US" b="true" sz="2499">
                <a:solidFill>
                  <a:srgbClr val="000000"/>
                </a:solidFill>
                <a:latin typeface="Century Gothic Paneuropean Bold"/>
                <a:ea typeface="Century Gothic Paneuropean Bold"/>
                <a:cs typeface="Century Gothic Paneuropean Bold"/>
                <a:sym typeface="Century Gothic Paneuropean Bold"/>
              </a:rPr>
              <a:t>boxplots </a:t>
            </a:r>
            <a:r>
              <a:rPr lang="en-US" sz="2499">
                <a:solidFill>
                  <a:srgbClr val="000000"/>
                </a:solidFill>
                <a:latin typeface="Century Gothic Paneuropean"/>
                <a:ea typeface="Century Gothic Paneuropean"/>
                <a:cs typeface="Century Gothic Paneuropean"/>
                <a:sym typeface="Century Gothic Paneuropean"/>
              </a:rPr>
              <a:t>ως:</a:t>
            </a:r>
          </a:p>
          <a:p>
            <a:pPr algn="just" marL="0" indent="0" lvl="0">
              <a:lnSpc>
                <a:spcPts val="2449"/>
              </a:lnSpc>
            </a:pPr>
          </a:p>
          <a:p>
            <a:pPr algn="just" marL="539749" indent="-269875" lvl="1">
              <a:lnSpc>
                <a:spcPts val="24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low = Q1 - 1.5*IQR</a:t>
            </a:r>
          </a:p>
          <a:p>
            <a:pPr algn="just" marL="539749" indent="-269875" lvl="1">
              <a:lnSpc>
                <a:spcPts val="2449"/>
              </a:lnSpc>
              <a:buFont typeface="Arial"/>
              <a:buChar char="•"/>
            </a:pPr>
            <a:r>
              <a:rPr lang="en-US" b="true" sz="2499">
                <a:solidFill>
                  <a:srgbClr val="000000"/>
                </a:solidFill>
                <a:latin typeface="Century Gothic Paneuropean Bold"/>
                <a:ea typeface="Century Gothic Paneuropean Bold"/>
                <a:cs typeface="Century Gothic Paneuropean Bold"/>
                <a:sym typeface="Century Gothic Paneuropean Bold"/>
              </a:rPr>
              <a:t>high = Q3 + 1.5*IQR</a:t>
            </a:r>
          </a:p>
          <a:p>
            <a:pPr algn="just">
              <a:lnSpc>
                <a:spcPts val="2449"/>
              </a:lnSpc>
            </a:pPr>
          </a:p>
          <a:p>
            <a:pPr algn="just">
              <a:lnSpc>
                <a:spcPts val="2449"/>
              </a:lnSpc>
            </a:pPr>
            <a:r>
              <a:rPr lang="en-US" sz="2499">
                <a:solidFill>
                  <a:srgbClr val="000000"/>
                </a:solidFill>
                <a:latin typeface="Century Gothic Paneuropean"/>
                <a:ea typeface="Century Gothic Paneuropean"/>
                <a:cs typeface="Century Gothic Paneuropean"/>
                <a:sym typeface="Century Gothic Paneuropean"/>
              </a:rPr>
              <a:t>Ό,τι πέφτει έξω από αυτά τα όρια θεωρείται outlier.</a:t>
            </a:r>
          </a:p>
          <a:p>
            <a:pPr algn="just">
              <a:lnSpc>
                <a:spcPts val="2449"/>
              </a:lnSpc>
            </a:pPr>
          </a:p>
          <a:p>
            <a:pPr algn="just">
              <a:lnSpc>
                <a:spcPts val="2449"/>
              </a:lnSpc>
            </a:pPr>
            <a:r>
              <a:rPr lang="en-US" b="true" sz="2499">
                <a:solidFill>
                  <a:srgbClr val="000000"/>
                </a:solidFill>
                <a:latin typeface="Century Gothic Paneuropean Bold"/>
                <a:ea typeface="Century Gothic Paneuropean Bold"/>
                <a:cs typeface="Century Gothic Paneuropean Bold"/>
                <a:sym typeface="Century Gothic Paneuropean Bold"/>
              </a:rPr>
              <a:t>iv. </a:t>
            </a:r>
            <a:r>
              <a:rPr lang="en-US" sz="2499">
                <a:solidFill>
                  <a:srgbClr val="000000"/>
                </a:solidFill>
                <a:latin typeface="Century Gothic Paneuropean"/>
                <a:ea typeface="Century Gothic Paneuropean"/>
                <a:cs typeface="Century Gothic Paneuropean"/>
                <a:sym typeface="Century Gothic Paneuropean"/>
              </a:rPr>
              <a:t>Για τη διόρθωση των outliers εφαρμόσαμε </a:t>
            </a:r>
            <a:r>
              <a:rPr lang="en-US" b="true" sz="2499">
                <a:solidFill>
                  <a:srgbClr val="000000"/>
                </a:solidFill>
                <a:latin typeface="Century Gothic Paneuropean Bold"/>
                <a:ea typeface="Century Gothic Paneuropean Bold"/>
                <a:cs typeface="Century Gothic Paneuropean Bold"/>
                <a:sym typeface="Century Gothic Paneuropean Bold"/>
              </a:rPr>
              <a:t>capping</a:t>
            </a:r>
            <a:r>
              <a:rPr lang="en-US" sz="2499">
                <a:solidFill>
                  <a:srgbClr val="000000"/>
                </a:solidFill>
                <a:latin typeface="Century Gothic Paneuropean"/>
                <a:ea typeface="Century Gothic Paneuropean"/>
                <a:cs typeface="Century Gothic Paneuropean"/>
                <a:sym typeface="Century Gothic Paneuropean"/>
              </a:rPr>
              <a:t>.</a:t>
            </a:r>
          </a:p>
        </p:txBody>
      </p:sp>
    </p:spTree>
  </p:cSld>
  <p:clrMapOvr>
    <a:masterClrMapping/>
  </p:clrMapOvr>
  <p:transition spd="fast">
    <p:wipe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DAGiqGpi8t0</dc:identifier>
  <dcterms:modified xsi:type="dcterms:W3CDTF">2011-08-01T06:04:30Z</dcterms:modified>
  <cp:revision>1</cp:revision>
  <dc:title>5G_Presentation_Pateli_Mantes</dc:title>
</cp:coreProperties>
</file>